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72" r:id="rId4"/>
    <p:sldId id="276" r:id="rId5"/>
    <p:sldId id="271" r:id="rId6"/>
    <p:sldId id="278" r:id="rId7"/>
    <p:sldId id="279" r:id="rId8"/>
    <p:sldId id="277" r:id="rId9"/>
    <p:sldId id="295" r:id="rId10"/>
    <p:sldId id="296" r:id="rId11"/>
    <p:sldId id="299" r:id="rId12"/>
    <p:sldId id="297" r:id="rId13"/>
    <p:sldId id="326" r:id="rId14"/>
    <p:sldId id="302" r:id="rId15"/>
    <p:sldId id="300" r:id="rId16"/>
    <p:sldId id="301" r:id="rId17"/>
    <p:sldId id="303"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294" r:id="rId4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513"/>
    <a:srgbClr val="47B4B9"/>
    <a:srgbClr val="FFFF00"/>
    <a:srgbClr val="0066FF"/>
    <a:srgbClr val="F80819"/>
    <a:srgbClr val="F4A10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9DF630-7FA3-4235-B1A1-AC02433FF1F2}" type="datetimeFigureOut">
              <a:rPr kumimoji="1" lang="ja-JP" altLang="en-US" smtClean="0"/>
              <a:t>2019/7/12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CAABE-9BD3-47EC-8640-606C740529E8}" type="slidenum">
              <a:rPr kumimoji="1" lang="ja-JP" altLang="en-US" smtClean="0"/>
              <a:t>‹#›</a:t>
            </a:fld>
            <a:endParaRPr kumimoji="1" lang="ja-JP" altLang="en-US"/>
          </a:p>
        </p:txBody>
      </p:sp>
    </p:spTree>
    <p:extLst>
      <p:ext uri="{BB962C8B-B14F-4D97-AF65-F5344CB8AC3E}">
        <p14:creationId xmlns:p14="http://schemas.microsoft.com/office/powerpoint/2010/main" val="207354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F66B21-681A-4AE2-8971-17D06D74BAD9}" type="slidenum">
              <a:rPr kumimoji="1" lang="ja-JP" altLang="en-US" smtClean="0"/>
              <a:t>4</a:t>
            </a:fld>
            <a:endParaRPr kumimoji="1" lang="ja-JP" altLang="en-US"/>
          </a:p>
        </p:txBody>
      </p:sp>
    </p:spTree>
    <p:extLst>
      <p:ext uri="{BB962C8B-B14F-4D97-AF65-F5344CB8AC3E}">
        <p14:creationId xmlns:p14="http://schemas.microsoft.com/office/powerpoint/2010/main" val="1172786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3CD5E3-087E-4640-9A2C-DF9616141D2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21ECED1-F3E4-4C74-B137-1A24900481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4308C40-BA9D-4BC3-B07A-B52F6012F041}"/>
              </a:ext>
            </a:extLst>
          </p:cNvPr>
          <p:cNvSpPr>
            <a:spLocks noGrp="1"/>
          </p:cNvSpPr>
          <p:nvPr>
            <p:ph type="dt" sz="half" idx="10"/>
          </p:nvPr>
        </p:nvSpPr>
        <p:spPr/>
        <p:txBody>
          <a:bodyPr/>
          <a:lstStyle/>
          <a:p>
            <a:fld id="{2F9C93CB-62ED-4C7A-9326-6AB69B4A87C7}" type="datetimeFigureOut">
              <a:rPr kumimoji="1" lang="ja-JP" altLang="en-US" smtClean="0"/>
              <a:t>2019/7/12</a:t>
            </a:fld>
            <a:endParaRPr kumimoji="1" lang="ja-JP" altLang="en-US"/>
          </a:p>
        </p:txBody>
      </p:sp>
      <p:sp>
        <p:nvSpPr>
          <p:cNvPr id="5" name="フッター プレースホルダー 4">
            <a:extLst>
              <a:ext uri="{FF2B5EF4-FFF2-40B4-BE49-F238E27FC236}">
                <a16:creationId xmlns:a16="http://schemas.microsoft.com/office/drawing/2014/main" id="{03A5C72E-69BE-42C3-81C5-E39DD0A1AC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1B2A310-9045-4A80-9B3C-AB1C03ABB682}"/>
              </a:ext>
            </a:extLst>
          </p:cNvPr>
          <p:cNvSpPr>
            <a:spLocks noGrp="1"/>
          </p:cNvSpPr>
          <p:nvPr>
            <p:ph type="sldNum" sz="quarter" idx="12"/>
          </p:nvPr>
        </p:nvSpPr>
        <p:spPr/>
        <p:txBody>
          <a:bodyPr/>
          <a:lstStyle/>
          <a:p>
            <a:fld id="{FBE09660-D703-40D0-9CFA-9855C33A3502}" type="slidenum">
              <a:rPr kumimoji="1" lang="ja-JP" altLang="en-US" smtClean="0"/>
              <a:t>‹#›</a:t>
            </a:fld>
            <a:endParaRPr kumimoji="1" lang="ja-JP" altLang="en-US"/>
          </a:p>
        </p:txBody>
      </p:sp>
    </p:spTree>
    <p:extLst>
      <p:ext uri="{BB962C8B-B14F-4D97-AF65-F5344CB8AC3E}">
        <p14:creationId xmlns:p14="http://schemas.microsoft.com/office/powerpoint/2010/main" val="2826740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21BEF2-3568-4CB8-9073-661692B80BC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3B2ABF2-4ED7-4FEF-8A19-3EECCB58BD2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329C2A8-4FFC-488A-9F16-96E2C6CC8FDB}"/>
              </a:ext>
            </a:extLst>
          </p:cNvPr>
          <p:cNvSpPr>
            <a:spLocks noGrp="1"/>
          </p:cNvSpPr>
          <p:nvPr>
            <p:ph type="dt" sz="half" idx="10"/>
          </p:nvPr>
        </p:nvSpPr>
        <p:spPr/>
        <p:txBody>
          <a:bodyPr/>
          <a:lstStyle/>
          <a:p>
            <a:fld id="{2F9C93CB-62ED-4C7A-9326-6AB69B4A87C7}" type="datetimeFigureOut">
              <a:rPr kumimoji="1" lang="ja-JP" altLang="en-US" smtClean="0"/>
              <a:t>2019/7/12</a:t>
            </a:fld>
            <a:endParaRPr kumimoji="1" lang="ja-JP" altLang="en-US"/>
          </a:p>
        </p:txBody>
      </p:sp>
      <p:sp>
        <p:nvSpPr>
          <p:cNvPr id="5" name="フッター プレースホルダー 4">
            <a:extLst>
              <a:ext uri="{FF2B5EF4-FFF2-40B4-BE49-F238E27FC236}">
                <a16:creationId xmlns:a16="http://schemas.microsoft.com/office/drawing/2014/main" id="{49C671AE-16A5-48CF-8BF1-9EE9B65A5A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7E6AE75-ADC5-49C7-A9E0-41E36A8EDE8F}"/>
              </a:ext>
            </a:extLst>
          </p:cNvPr>
          <p:cNvSpPr>
            <a:spLocks noGrp="1"/>
          </p:cNvSpPr>
          <p:nvPr>
            <p:ph type="sldNum" sz="quarter" idx="12"/>
          </p:nvPr>
        </p:nvSpPr>
        <p:spPr/>
        <p:txBody>
          <a:bodyPr/>
          <a:lstStyle/>
          <a:p>
            <a:fld id="{FBE09660-D703-40D0-9CFA-9855C33A3502}" type="slidenum">
              <a:rPr kumimoji="1" lang="ja-JP" altLang="en-US" smtClean="0"/>
              <a:t>‹#›</a:t>
            </a:fld>
            <a:endParaRPr kumimoji="1" lang="ja-JP" altLang="en-US"/>
          </a:p>
        </p:txBody>
      </p:sp>
    </p:spTree>
    <p:extLst>
      <p:ext uri="{BB962C8B-B14F-4D97-AF65-F5344CB8AC3E}">
        <p14:creationId xmlns:p14="http://schemas.microsoft.com/office/powerpoint/2010/main" val="342581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21859DD-47F1-4361-9F7B-BB65C4DF818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D144AA8-DE66-4070-8A80-B289401B9CC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41FD1A-9C60-4F61-A0A3-50E5C6A65C7D}"/>
              </a:ext>
            </a:extLst>
          </p:cNvPr>
          <p:cNvSpPr>
            <a:spLocks noGrp="1"/>
          </p:cNvSpPr>
          <p:nvPr>
            <p:ph type="dt" sz="half" idx="10"/>
          </p:nvPr>
        </p:nvSpPr>
        <p:spPr/>
        <p:txBody>
          <a:bodyPr/>
          <a:lstStyle/>
          <a:p>
            <a:fld id="{2F9C93CB-62ED-4C7A-9326-6AB69B4A87C7}" type="datetimeFigureOut">
              <a:rPr kumimoji="1" lang="ja-JP" altLang="en-US" smtClean="0"/>
              <a:t>2019/7/12</a:t>
            </a:fld>
            <a:endParaRPr kumimoji="1" lang="ja-JP" altLang="en-US"/>
          </a:p>
        </p:txBody>
      </p:sp>
      <p:sp>
        <p:nvSpPr>
          <p:cNvPr id="5" name="フッター プレースホルダー 4">
            <a:extLst>
              <a:ext uri="{FF2B5EF4-FFF2-40B4-BE49-F238E27FC236}">
                <a16:creationId xmlns:a16="http://schemas.microsoft.com/office/drawing/2014/main" id="{C791D37E-CAC4-454B-AEF8-C4A64F9E82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A22E18E-EE94-48B5-AEB0-3C8046ACD6F4}"/>
              </a:ext>
            </a:extLst>
          </p:cNvPr>
          <p:cNvSpPr>
            <a:spLocks noGrp="1"/>
          </p:cNvSpPr>
          <p:nvPr>
            <p:ph type="sldNum" sz="quarter" idx="12"/>
          </p:nvPr>
        </p:nvSpPr>
        <p:spPr/>
        <p:txBody>
          <a:bodyPr/>
          <a:lstStyle/>
          <a:p>
            <a:fld id="{FBE09660-D703-40D0-9CFA-9855C33A3502}" type="slidenum">
              <a:rPr kumimoji="1" lang="ja-JP" altLang="en-US" smtClean="0"/>
              <a:t>‹#›</a:t>
            </a:fld>
            <a:endParaRPr kumimoji="1" lang="ja-JP" altLang="en-US"/>
          </a:p>
        </p:txBody>
      </p:sp>
    </p:spTree>
    <p:extLst>
      <p:ext uri="{BB962C8B-B14F-4D97-AF65-F5344CB8AC3E}">
        <p14:creationId xmlns:p14="http://schemas.microsoft.com/office/powerpoint/2010/main" val="57344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F1E6E3-D64C-4FE1-B443-F8DB26939A9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2CD4B28-DF73-48E2-8064-9E8BBFD3FF1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3BCEE9-37C6-44F0-8A8F-A9690C7AD9C4}"/>
              </a:ext>
            </a:extLst>
          </p:cNvPr>
          <p:cNvSpPr>
            <a:spLocks noGrp="1"/>
          </p:cNvSpPr>
          <p:nvPr>
            <p:ph type="dt" sz="half" idx="10"/>
          </p:nvPr>
        </p:nvSpPr>
        <p:spPr/>
        <p:txBody>
          <a:bodyPr/>
          <a:lstStyle/>
          <a:p>
            <a:fld id="{2F9C93CB-62ED-4C7A-9326-6AB69B4A87C7}" type="datetimeFigureOut">
              <a:rPr kumimoji="1" lang="ja-JP" altLang="en-US" smtClean="0"/>
              <a:t>2019/7/12</a:t>
            </a:fld>
            <a:endParaRPr kumimoji="1" lang="ja-JP" altLang="en-US"/>
          </a:p>
        </p:txBody>
      </p:sp>
      <p:sp>
        <p:nvSpPr>
          <p:cNvPr id="5" name="フッター プレースホルダー 4">
            <a:extLst>
              <a:ext uri="{FF2B5EF4-FFF2-40B4-BE49-F238E27FC236}">
                <a16:creationId xmlns:a16="http://schemas.microsoft.com/office/drawing/2014/main" id="{97A3A7DD-4EAC-4210-B88D-E6BA8A188F9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62CEC14-922A-43AF-9973-A08220D2A833}"/>
              </a:ext>
            </a:extLst>
          </p:cNvPr>
          <p:cNvSpPr>
            <a:spLocks noGrp="1"/>
          </p:cNvSpPr>
          <p:nvPr>
            <p:ph type="sldNum" sz="quarter" idx="12"/>
          </p:nvPr>
        </p:nvSpPr>
        <p:spPr/>
        <p:txBody>
          <a:bodyPr/>
          <a:lstStyle/>
          <a:p>
            <a:fld id="{FBE09660-D703-40D0-9CFA-9855C33A3502}" type="slidenum">
              <a:rPr kumimoji="1" lang="ja-JP" altLang="en-US" smtClean="0"/>
              <a:t>‹#›</a:t>
            </a:fld>
            <a:endParaRPr kumimoji="1" lang="ja-JP" altLang="en-US"/>
          </a:p>
        </p:txBody>
      </p:sp>
    </p:spTree>
    <p:extLst>
      <p:ext uri="{BB962C8B-B14F-4D97-AF65-F5344CB8AC3E}">
        <p14:creationId xmlns:p14="http://schemas.microsoft.com/office/powerpoint/2010/main" val="423235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589F75-D178-4743-8EED-3B6591BD69B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BE5B0EE-BA89-43EA-A43C-A48520319A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F0E3E4B-BB6E-4D75-BE16-494D13095907}"/>
              </a:ext>
            </a:extLst>
          </p:cNvPr>
          <p:cNvSpPr>
            <a:spLocks noGrp="1"/>
          </p:cNvSpPr>
          <p:nvPr>
            <p:ph type="dt" sz="half" idx="10"/>
          </p:nvPr>
        </p:nvSpPr>
        <p:spPr/>
        <p:txBody>
          <a:bodyPr/>
          <a:lstStyle/>
          <a:p>
            <a:fld id="{2F9C93CB-62ED-4C7A-9326-6AB69B4A87C7}" type="datetimeFigureOut">
              <a:rPr kumimoji="1" lang="ja-JP" altLang="en-US" smtClean="0"/>
              <a:t>2019/7/12</a:t>
            </a:fld>
            <a:endParaRPr kumimoji="1" lang="ja-JP" altLang="en-US"/>
          </a:p>
        </p:txBody>
      </p:sp>
      <p:sp>
        <p:nvSpPr>
          <p:cNvPr id="5" name="フッター プレースホルダー 4">
            <a:extLst>
              <a:ext uri="{FF2B5EF4-FFF2-40B4-BE49-F238E27FC236}">
                <a16:creationId xmlns:a16="http://schemas.microsoft.com/office/drawing/2014/main" id="{BBA96ED6-7C64-4E91-946C-AD32FBEA3BC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ADE613C-D753-4189-A7B7-804ECB0B5375}"/>
              </a:ext>
            </a:extLst>
          </p:cNvPr>
          <p:cNvSpPr>
            <a:spLocks noGrp="1"/>
          </p:cNvSpPr>
          <p:nvPr>
            <p:ph type="sldNum" sz="quarter" idx="12"/>
          </p:nvPr>
        </p:nvSpPr>
        <p:spPr/>
        <p:txBody>
          <a:bodyPr/>
          <a:lstStyle/>
          <a:p>
            <a:fld id="{FBE09660-D703-40D0-9CFA-9855C33A3502}" type="slidenum">
              <a:rPr kumimoji="1" lang="ja-JP" altLang="en-US" smtClean="0"/>
              <a:t>‹#›</a:t>
            </a:fld>
            <a:endParaRPr kumimoji="1" lang="ja-JP" altLang="en-US"/>
          </a:p>
        </p:txBody>
      </p:sp>
    </p:spTree>
    <p:extLst>
      <p:ext uri="{BB962C8B-B14F-4D97-AF65-F5344CB8AC3E}">
        <p14:creationId xmlns:p14="http://schemas.microsoft.com/office/powerpoint/2010/main" val="3844277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47E63D-BEB6-4A22-B4D0-A9C902AF73C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F6D2C2E-2E84-4443-A71E-ADBE172D1E1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DE8D441-8E2F-4FFE-874D-30D0874BEEB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048C93D-DAFA-41D2-9B8A-00212FE94922}"/>
              </a:ext>
            </a:extLst>
          </p:cNvPr>
          <p:cNvSpPr>
            <a:spLocks noGrp="1"/>
          </p:cNvSpPr>
          <p:nvPr>
            <p:ph type="dt" sz="half" idx="10"/>
          </p:nvPr>
        </p:nvSpPr>
        <p:spPr/>
        <p:txBody>
          <a:bodyPr/>
          <a:lstStyle/>
          <a:p>
            <a:fld id="{2F9C93CB-62ED-4C7A-9326-6AB69B4A87C7}" type="datetimeFigureOut">
              <a:rPr kumimoji="1" lang="ja-JP" altLang="en-US" smtClean="0"/>
              <a:t>2019/7/12</a:t>
            </a:fld>
            <a:endParaRPr kumimoji="1" lang="ja-JP" altLang="en-US"/>
          </a:p>
        </p:txBody>
      </p:sp>
      <p:sp>
        <p:nvSpPr>
          <p:cNvPr id="6" name="フッター プレースホルダー 5">
            <a:extLst>
              <a:ext uri="{FF2B5EF4-FFF2-40B4-BE49-F238E27FC236}">
                <a16:creationId xmlns:a16="http://schemas.microsoft.com/office/drawing/2014/main" id="{01DDBD15-C43E-4F76-AE62-C609D4574F5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66FA9B7-7DA5-4F36-BFC9-728A8BBBC3F1}"/>
              </a:ext>
            </a:extLst>
          </p:cNvPr>
          <p:cNvSpPr>
            <a:spLocks noGrp="1"/>
          </p:cNvSpPr>
          <p:nvPr>
            <p:ph type="sldNum" sz="quarter" idx="12"/>
          </p:nvPr>
        </p:nvSpPr>
        <p:spPr/>
        <p:txBody>
          <a:bodyPr/>
          <a:lstStyle/>
          <a:p>
            <a:fld id="{FBE09660-D703-40D0-9CFA-9855C33A3502}" type="slidenum">
              <a:rPr kumimoji="1" lang="ja-JP" altLang="en-US" smtClean="0"/>
              <a:t>‹#›</a:t>
            </a:fld>
            <a:endParaRPr kumimoji="1" lang="ja-JP" altLang="en-US"/>
          </a:p>
        </p:txBody>
      </p:sp>
    </p:spTree>
    <p:extLst>
      <p:ext uri="{BB962C8B-B14F-4D97-AF65-F5344CB8AC3E}">
        <p14:creationId xmlns:p14="http://schemas.microsoft.com/office/powerpoint/2010/main" val="2679879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AF7F51-F2A3-4484-8F1B-2CD026B5578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86E8BFB-4E2B-4AD5-91F1-0FDBF7939E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07F259B-FBB7-4027-B7ED-F1AA2A6F6E6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49BF0B4-5C75-4C4D-A957-0F16812C0C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EED068D-2AB3-46BA-A5DD-D18833A69E1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C0DB314-2BC7-415E-9640-5B273DECE368}"/>
              </a:ext>
            </a:extLst>
          </p:cNvPr>
          <p:cNvSpPr>
            <a:spLocks noGrp="1"/>
          </p:cNvSpPr>
          <p:nvPr>
            <p:ph type="dt" sz="half" idx="10"/>
          </p:nvPr>
        </p:nvSpPr>
        <p:spPr/>
        <p:txBody>
          <a:bodyPr/>
          <a:lstStyle/>
          <a:p>
            <a:fld id="{2F9C93CB-62ED-4C7A-9326-6AB69B4A87C7}" type="datetimeFigureOut">
              <a:rPr kumimoji="1" lang="ja-JP" altLang="en-US" smtClean="0"/>
              <a:t>2019/7/12</a:t>
            </a:fld>
            <a:endParaRPr kumimoji="1" lang="ja-JP" altLang="en-US"/>
          </a:p>
        </p:txBody>
      </p:sp>
      <p:sp>
        <p:nvSpPr>
          <p:cNvPr id="8" name="フッター プレースホルダー 7">
            <a:extLst>
              <a:ext uri="{FF2B5EF4-FFF2-40B4-BE49-F238E27FC236}">
                <a16:creationId xmlns:a16="http://schemas.microsoft.com/office/drawing/2014/main" id="{EEAEB2F5-1CC8-48A3-B4CC-B9D79ADBE69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E59DB5C-C31B-441A-9EA8-41697923B89F}"/>
              </a:ext>
            </a:extLst>
          </p:cNvPr>
          <p:cNvSpPr>
            <a:spLocks noGrp="1"/>
          </p:cNvSpPr>
          <p:nvPr>
            <p:ph type="sldNum" sz="quarter" idx="12"/>
          </p:nvPr>
        </p:nvSpPr>
        <p:spPr/>
        <p:txBody>
          <a:bodyPr/>
          <a:lstStyle/>
          <a:p>
            <a:fld id="{FBE09660-D703-40D0-9CFA-9855C33A3502}" type="slidenum">
              <a:rPr kumimoji="1" lang="ja-JP" altLang="en-US" smtClean="0"/>
              <a:t>‹#›</a:t>
            </a:fld>
            <a:endParaRPr kumimoji="1" lang="ja-JP" altLang="en-US"/>
          </a:p>
        </p:txBody>
      </p:sp>
    </p:spTree>
    <p:extLst>
      <p:ext uri="{BB962C8B-B14F-4D97-AF65-F5344CB8AC3E}">
        <p14:creationId xmlns:p14="http://schemas.microsoft.com/office/powerpoint/2010/main" val="236361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B13542-5283-4CD2-BB78-C5BABF6DDBB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8F58847-3695-4FCF-8097-F93652AC3171}"/>
              </a:ext>
            </a:extLst>
          </p:cNvPr>
          <p:cNvSpPr>
            <a:spLocks noGrp="1"/>
          </p:cNvSpPr>
          <p:nvPr>
            <p:ph type="dt" sz="half" idx="10"/>
          </p:nvPr>
        </p:nvSpPr>
        <p:spPr/>
        <p:txBody>
          <a:bodyPr/>
          <a:lstStyle/>
          <a:p>
            <a:fld id="{2F9C93CB-62ED-4C7A-9326-6AB69B4A87C7}" type="datetimeFigureOut">
              <a:rPr kumimoji="1" lang="ja-JP" altLang="en-US" smtClean="0"/>
              <a:t>2019/7/12</a:t>
            </a:fld>
            <a:endParaRPr kumimoji="1" lang="ja-JP" altLang="en-US"/>
          </a:p>
        </p:txBody>
      </p:sp>
      <p:sp>
        <p:nvSpPr>
          <p:cNvPr id="4" name="フッター プレースホルダー 3">
            <a:extLst>
              <a:ext uri="{FF2B5EF4-FFF2-40B4-BE49-F238E27FC236}">
                <a16:creationId xmlns:a16="http://schemas.microsoft.com/office/drawing/2014/main" id="{8BA5CA1C-CD32-434A-8309-8FECCE91D92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D016003-180D-4C07-A725-4E1F5E78F772}"/>
              </a:ext>
            </a:extLst>
          </p:cNvPr>
          <p:cNvSpPr>
            <a:spLocks noGrp="1"/>
          </p:cNvSpPr>
          <p:nvPr>
            <p:ph type="sldNum" sz="quarter" idx="12"/>
          </p:nvPr>
        </p:nvSpPr>
        <p:spPr/>
        <p:txBody>
          <a:bodyPr/>
          <a:lstStyle/>
          <a:p>
            <a:fld id="{FBE09660-D703-40D0-9CFA-9855C33A3502}" type="slidenum">
              <a:rPr kumimoji="1" lang="ja-JP" altLang="en-US" smtClean="0"/>
              <a:t>‹#›</a:t>
            </a:fld>
            <a:endParaRPr kumimoji="1" lang="ja-JP" altLang="en-US"/>
          </a:p>
        </p:txBody>
      </p:sp>
    </p:spTree>
    <p:extLst>
      <p:ext uri="{BB962C8B-B14F-4D97-AF65-F5344CB8AC3E}">
        <p14:creationId xmlns:p14="http://schemas.microsoft.com/office/powerpoint/2010/main" val="319076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EFC9733-02F0-4964-92D6-DD9EB8FC94FA}"/>
              </a:ext>
            </a:extLst>
          </p:cNvPr>
          <p:cNvSpPr>
            <a:spLocks noGrp="1"/>
          </p:cNvSpPr>
          <p:nvPr>
            <p:ph type="dt" sz="half" idx="10"/>
          </p:nvPr>
        </p:nvSpPr>
        <p:spPr/>
        <p:txBody>
          <a:bodyPr/>
          <a:lstStyle/>
          <a:p>
            <a:fld id="{2F9C93CB-62ED-4C7A-9326-6AB69B4A87C7}" type="datetimeFigureOut">
              <a:rPr kumimoji="1" lang="ja-JP" altLang="en-US" smtClean="0"/>
              <a:t>2019/7/12</a:t>
            </a:fld>
            <a:endParaRPr kumimoji="1" lang="ja-JP" altLang="en-US"/>
          </a:p>
        </p:txBody>
      </p:sp>
      <p:sp>
        <p:nvSpPr>
          <p:cNvPr id="3" name="フッター プレースホルダー 2">
            <a:extLst>
              <a:ext uri="{FF2B5EF4-FFF2-40B4-BE49-F238E27FC236}">
                <a16:creationId xmlns:a16="http://schemas.microsoft.com/office/drawing/2014/main" id="{23AECC19-D845-4A84-A3DA-718F2E6B4C0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ACE4AE1-B720-4D03-B1A2-EC4DEF9A5B3A}"/>
              </a:ext>
            </a:extLst>
          </p:cNvPr>
          <p:cNvSpPr>
            <a:spLocks noGrp="1"/>
          </p:cNvSpPr>
          <p:nvPr>
            <p:ph type="sldNum" sz="quarter" idx="12"/>
          </p:nvPr>
        </p:nvSpPr>
        <p:spPr/>
        <p:txBody>
          <a:bodyPr/>
          <a:lstStyle/>
          <a:p>
            <a:fld id="{FBE09660-D703-40D0-9CFA-9855C33A3502}" type="slidenum">
              <a:rPr kumimoji="1" lang="ja-JP" altLang="en-US" smtClean="0"/>
              <a:t>‹#›</a:t>
            </a:fld>
            <a:endParaRPr kumimoji="1" lang="ja-JP" altLang="en-US"/>
          </a:p>
        </p:txBody>
      </p:sp>
    </p:spTree>
    <p:extLst>
      <p:ext uri="{BB962C8B-B14F-4D97-AF65-F5344CB8AC3E}">
        <p14:creationId xmlns:p14="http://schemas.microsoft.com/office/powerpoint/2010/main" val="2406409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08D0D7-53F3-4997-9519-B6ED45FA3BF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5D2904-542C-40EA-8AC6-D5F35F54BF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A9868CF-3EAB-4751-A5E2-B23BB1754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801FFD-7D88-40CA-B930-F9AD14BD35BD}"/>
              </a:ext>
            </a:extLst>
          </p:cNvPr>
          <p:cNvSpPr>
            <a:spLocks noGrp="1"/>
          </p:cNvSpPr>
          <p:nvPr>
            <p:ph type="dt" sz="half" idx="10"/>
          </p:nvPr>
        </p:nvSpPr>
        <p:spPr/>
        <p:txBody>
          <a:bodyPr/>
          <a:lstStyle/>
          <a:p>
            <a:fld id="{2F9C93CB-62ED-4C7A-9326-6AB69B4A87C7}" type="datetimeFigureOut">
              <a:rPr kumimoji="1" lang="ja-JP" altLang="en-US" smtClean="0"/>
              <a:t>2019/7/12</a:t>
            </a:fld>
            <a:endParaRPr kumimoji="1" lang="ja-JP" altLang="en-US"/>
          </a:p>
        </p:txBody>
      </p:sp>
      <p:sp>
        <p:nvSpPr>
          <p:cNvPr id="6" name="フッター プレースホルダー 5">
            <a:extLst>
              <a:ext uri="{FF2B5EF4-FFF2-40B4-BE49-F238E27FC236}">
                <a16:creationId xmlns:a16="http://schemas.microsoft.com/office/drawing/2014/main" id="{883CE7B0-0965-47BF-BE96-259413AC11E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7CF19DB-656C-4935-8E14-1007D13C3D5A}"/>
              </a:ext>
            </a:extLst>
          </p:cNvPr>
          <p:cNvSpPr>
            <a:spLocks noGrp="1"/>
          </p:cNvSpPr>
          <p:nvPr>
            <p:ph type="sldNum" sz="quarter" idx="12"/>
          </p:nvPr>
        </p:nvSpPr>
        <p:spPr/>
        <p:txBody>
          <a:bodyPr/>
          <a:lstStyle/>
          <a:p>
            <a:fld id="{FBE09660-D703-40D0-9CFA-9855C33A3502}" type="slidenum">
              <a:rPr kumimoji="1" lang="ja-JP" altLang="en-US" smtClean="0"/>
              <a:t>‹#›</a:t>
            </a:fld>
            <a:endParaRPr kumimoji="1" lang="ja-JP" altLang="en-US"/>
          </a:p>
        </p:txBody>
      </p:sp>
    </p:spTree>
    <p:extLst>
      <p:ext uri="{BB962C8B-B14F-4D97-AF65-F5344CB8AC3E}">
        <p14:creationId xmlns:p14="http://schemas.microsoft.com/office/powerpoint/2010/main" val="139926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73695F-C1F1-41A2-8F5B-0D9E2311D3D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0668922-9DFF-428E-A7CC-13F2D61856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779F020-4C82-4EBC-811F-686E1AA9C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AAA2D23-55DD-4501-8A65-D86E289A7BB0}"/>
              </a:ext>
            </a:extLst>
          </p:cNvPr>
          <p:cNvSpPr>
            <a:spLocks noGrp="1"/>
          </p:cNvSpPr>
          <p:nvPr>
            <p:ph type="dt" sz="half" idx="10"/>
          </p:nvPr>
        </p:nvSpPr>
        <p:spPr/>
        <p:txBody>
          <a:bodyPr/>
          <a:lstStyle/>
          <a:p>
            <a:fld id="{2F9C93CB-62ED-4C7A-9326-6AB69B4A87C7}" type="datetimeFigureOut">
              <a:rPr kumimoji="1" lang="ja-JP" altLang="en-US" smtClean="0"/>
              <a:t>2019/7/12</a:t>
            </a:fld>
            <a:endParaRPr kumimoji="1" lang="ja-JP" altLang="en-US"/>
          </a:p>
        </p:txBody>
      </p:sp>
      <p:sp>
        <p:nvSpPr>
          <p:cNvPr id="6" name="フッター プレースホルダー 5">
            <a:extLst>
              <a:ext uri="{FF2B5EF4-FFF2-40B4-BE49-F238E27FC236}">
                <a16:creationId xmlns:a16="http://schemas.microsoft.com/office/drawing/2014/main" id="{73FE2857-F34B-4D7E-8124-06EFF156BA2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1F2705B-75CC-469D-81C3-6409B6DFA317}"/>
              </a:ext>
            </a:extLst>
          </p:cNvPr>
          <p:cNvSpPr>
            <a:spLocks noGrp="1"/>
          </p:cNvSpPr>
          <p:nvPr>
            <p:ph type="sldNum" sz="quarter" idx="12"/>
          </p:nvPr>
        </p:nvSpPr>
        <p:spPr/>
        <p:txBody>
          <a:bodyPr/>
          <a:lstStyle/>
          <a:p>
            <a:fld id="{FBE09660-D703-40D0-9CFA-9855C33A3502}" type="slidenum">
              <a:rPr kumimoji="1" lang="ja-JP" altLang="en-US" smtClean="0"/>
              <a:t>‹#›</a:t>
            </a:fld>
            <a:endParaRPr kumimoji="1" lang="ja-JP" altLang="en-US"/>
          </a:p>
        </p:txBody>
      </p:sp>
    </p:spTree>
    <p:extLst>
      <p:ext uri="{BB962C8B-B14F-4D97-AF65-F5344CB8AC3E}">
        <p14:creationId xmlns:p14="http://schemas.microsoft.com/office/powerpoint/2010/main" val="1487896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F8D41B6-2986-4923-B509-BF9BDD89C9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0374000-E4A4-4BF3-8B2C-5200A90BFE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1FF89E-46BC-4823-9692-41101B8886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C93CB-62ED-4C7A-9326-6AB69B4A87C7}" type="datetimeFigureOut">
              <a:rPr kumimoji="1" lang="ja-JP" altLang="en-US" smtClean="0"/>
              <a:t>2019/7/12</a:t>
            </a:fld>
            <a:endParaRPr kumimoji="1" lang="ja-JP" altLang="en-US"/>
          </a:p>
        </p:txBody>
      </p:sp>
      <p:sp>
        <p:nvSpPr>
          <p:cNvPr id="5" name="フッター プレースホルダー 4">
            <a:extLst>
              <a:ext uri="{FF2B5EF4-FFF2-40B4-BE49-F238E27FC236}">
                <a16:creationId xmlns:a16="http://schemas.microsoft.com/office/drawing/2014/main" id="{E6DFEDC4-324D-476D-AA4F-13DF73C615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22AA708-BCBE-463E-8F7D-0D866ADF43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09660-D703-40D0-9CFA-9855C33A3502}" type="slidenum">
              <a:rPr kumimoji="1" lang="ja-JP" altLang="en-US" smtClean="0"/>
              <a:t>‹#›</a:t>
            </a:fld>
            <a:endParaRPr kumimoji="1" lang="ja-JP" altLang="en-US"/>
          </a:p>
        </p:txBody>
      </p:sp>
    </p:spTree>
    <p:extLst>
      <p:ext uri="{BB962C8B-B14F-4D97-AF65-F5344CB8AC3E}">
        <p14:creationId xmlns:p14="http://schemas.microsoft.com/office/powerpoint/2010/main" val="2945851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1664F3-80FA-48BA-8A13-C64E0924B6C4}"/>
              </a:ext>
            </a:extLst>
          </p:cNvPr>
          <p:cNvSpPr>
            <a:spLocks noGrp="1"/>
          </p:cNvSpPr>
          <p:nvPr>
            <p:ph type="ctrTitle"/>
          </p:nvPr>
        </p:nvSpPr>
        <p:spPr>
          <a:xfrm>
            <a:off x="583096" y="1122363"/>
            <a:ext cx="11118574" cy="2387600"/>
          </a:xfrm>
        </p:spPr>
        <p:txBody>
          <a:bodyPr>
            <a:normAutofit/>
          </a:bodyPr>
          <a:lstStyle/>
          <a:p>
            <a:r>
              <a:rPr lang="en-US" altLang="ja-JP" sz="4000" b="1" dirty="0">
                <a:latin typeface="+mn-ea"/>
                <a:ea typeface="+mn-ea"/>
                <a:cs typeface="Aldhabi" panose="020B0604020202020204" pitchFamily="2" charset="-78"/>
              </a:rPr>
              <a:t>TOTAL CARE </a:t>
            </a:r>
            <a:r>
              <a:rPr lang="ja-JP" altLang="en-US" sz="4000" b="1" dirty="0">
                <a:latin typeface="+mn-ea"/>
                <a:ea typeface="+mn-ea"/>
                <a:cs typeface="Aldhabi" panose="020B0604020202020204" pitchFamily="2" charset="-78"/>
              </a:rPr>
              <a:t>アプローチ協会</a:t>
            </a:r>
            <a:br>
              <a:rPr lang="en-US" altLang="ja-JP" sz="4800" b="1" dirty="0">
                <a:latin typeface="+mn-ea"/>
                <a:ea typeface="+mn-ea"/>
              </a:rPr>
            </a:br>
            <a:r>
              <a:rPr lang="ja-JP" altLang="en-US" sz="4800" b="1" dirty="0">
                <a:latin typeface="+mn-ea"/>
                <a:ea typeface="+mn-ea"/>
              </a:rPr>
              <a:t>プレミアムコース 内臓アプローチ編</a:t>
            </a:r>
            <a:endParaRPr kumimoji="1" lang="ja-JP" altLang="en-US" sz="4800" b="1" dirty="0">
              <a:latin typeface="+mn-ea"/>
              <a:ea typeface="+mn-ea"/>
            </a:endParaRPr>
          </a:p>
        </p:txBody>
      </p:sp>
      <p:sp>
        <p:nvSpPr>
          <p:cNvPr id="3" name="字幕 2">
            <a:extLst>
              <a:ext uri="{FF2B5EF4-FFF2-40B4-BE49-F238E27FC236}">
                <a16:creationId xmlns:a16="http://schemas.microsoft.com/office/drawing/2014/main" id="{C6DD7511-D0A0-4527-BD98-4BFA603EA29E}"/>
              </a:ext>
            </a:extLst>
          </p:cNvPr>
          <p:cNvSpPr>
            <a:spLocks noGrp="1"/>
          </p:cNvSpPr>
          <p:nvPr>
            <p:ph type="subTitle" idx="1"/>
          </p:nvPr>
        </p:nvSpPr>
        <p:spPr/>
        <p:txBody>
          <a:bodyPr/>
          <a:lstStyle/>
          <a:p>
            <a:endParaRPr kumimoji="1" lang="ja-JP" altLang="en-US" dirty="0"/>
          </a:p>
        </p:txBody>
      </p:sp>
      <p:pic>
        <p:nvPicPr>
          <p:cNvPr id="4" name="図 3">
            <a:extLst>
              <a:ext uri="{FF2B5EF4-FFF2-40B4-BE49-F238E27FC236}">
                <a16:creationId xmlns:a16="http://schemas.microsoft.com/office/drawing/2014/main" id="{D342A990-6AD6-4A7C-B1A1-3496E0803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879" y="3509963"/>
            <a:ext cx="7350551" cy="2189526"/>
          </a:xfrm>
          <a:prstGeom prst="rect">
            <a:avLst/>
          </a:prstGeom>
        </p:spPr>
      </p:pic>
    </p:spTree>
    <p:extLst>
      <p:ext uri="{BB962C8B-B14F-4D97-AF65-F5344CB8AC3E}">
        <p14:creationId xmlns:p14="http://schemas.microsoft.com/office/powerpoint/2010/main" val="2489180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AAABE2-341C-4045-9FE3-F20C81BC8414}"/>
              </a:ext>
            </a:extLst>
          </p:cNvPr>
          <p:cNvSpPr>
            <a:spLocks noGrp="1"/>
          </p:cNvSpPr>
          <p:nvPr>
            <p:ph type="title"/>
          </p:nvPr>
        </p:nvSpPr>
        <p:spPr/>
        <p:txBody>
          <a:bodyPr>
            <a:normAutofit/>
          </a:bodyPr>
          <a:lstStyle/>
          <a:p>
            <a:pPr algn="ctr"/>
            <a:r>
              <a:rPr kumimoji="1" lang="ja-JP" altLang="en-US" sz="6000" b="1" dirty="0"/>
              <a:t>内臓の役割一覧</a:t>
            </a:r>
          </a:p>
        </p:txBody>
      </p:sp>
      <p:sp>
        <p:nvSpPr>
          <p:cNvPr id="3" name="コンテンツ プレースホルダー 2">
            <a:extLst>
              <a:ext uri="{FF2B5EF4-FFF2-40B4-BE49-F238E27FC236}">
                <a16:creationId xmlns:a16="http://schemas.microsoft.com/office/drawing/2014/main" id="{666F90A7-B552-453C-83D2-B32ECC6735F5}"/>
              </a:ext>
            </a:extLst>
          </p:cNvPr>
          <p:cNvSpPr>
            <a:spLocks noGrp="1"/>
          </p:cNvSpPr>
          <p:nvPr>
            <p:ph idx="1"/>
          </p:nvPr>
        </p:nvSpPr>
        <p:spPr/>
        <p:txBody>
          <a:bodyPr>
            <a:normAutofit/>
          </a:bodyPr>
          <a:lstStyle/>
          <a:p>
            <a:pPr marL="0" indent="0">
              <a:buNone/>
            </a:pPr>
            <a:r>
              <a:rPr kumimoji="1" lang="ja-JP" altLang="en-US" b="1" dirty="0"/>
              <a:t>消化</a:t>
            </a:r>
            <a:r>
              <a:rPr kumimoji="1" lang="ja-JP" altLang="en-US" dirty="0"/>
              <a:t>：肝臓、膵臓、胃、十二指腸、小腸、大腸</a:t>
            </a:r>
            <a:endParaRPr kumimoji="1" lang="en-US" altLang="ja-JP" dirty="0"/>
          </a:p>
          <a:p>
            <a:pPr marL="0" indent="0">
              <a:buNone/>
            </a:pPr>
            <a:r>
              <a:rPr lang="ja-JP" altLang="en-US" b="1" dirty="0"/>
              <a:t>吸収</a:t>
            </a:r>
            <a:r>
              <a:rPr lang="ja-JP" altLang="en-US" dirty="0"/>
              <a:t>：肺、小腸、大腸</a:t>
            </a:r>
            <a:endParaRPr lang="en-US" altLang="ja-JP" dirty="0"/>
          </a:p>
          <a:p>
            <a:pPr marL="0" indent="0">
              <a:buNone/>
            </a:pPr>
            <a:r>
              <a:rPr kumimoji="1" lang="ja-JP" altLang="en-US" b="1" dirty="0"/>
              <a:t>代謝</a:t>
            </a:r>
            <a:r>
              <a:rPr kumimoji="1" lang="ja-JP" altLang="en-US" dirty="0"/>
              <a:t>：肝臓</a:t>
            </a:r>
            <a:endParaRPr kumimoji="1" lang="en-US" altLang="ja-JP" dirty="0"/>
          </a:p>
          <a:p>
            <a:pPr marL="0" indent="0">
              <a:buNone/>
            </a:pPr>
            <a:r>
              <a:rPr lang="ja-JP" altLang="en-US" b="1" dirty="0"/>
              <a:t>循環</a:t>
            </a:r>
            <a:r>
              <a:rPr lang="ja-JP" altLang="en-US" dirty="0"/>
              <a:t>：心臓、肺、肝臓、脾臓、腎臓</a:t>
            </a:r>
            <a:endParaRPr lang="en-US" altLang="ja-JP" dirty="0"/>
          </a:p>
          <a:p>
            <a:pPr marL="0" indent="0">
              <a:buNone/>
            </a:pPr>
            <a:r>
              <a:rPr kumimoji="1" lang="ja-JP" altLang="en-US" b="1" dirty="0"/>
              <a:t>免疫</a:t>
            </a:r>
            <a:r>
              <a:rPr kumimoji="1" lang="ja-JP" altLang="en-US" dirty="0"/>
              <a:t>：肺、肝臓、脾臓、小腸、大腸</a:t>
            </a:r>
            <a:endParaRPr kumimoji="1" lang="en-US" altLang="ja-JP" dirty="0"/>
          </a:p>
          <a:p>
            <a:pPr marL="0" indent="0">
              <a:buNone/>
            </a:pPr>
            <a:r>
              <a:rPr lang="ja-JP" altLang="en-US" b="1" dirty="0"/>
              <a:t>排泄</a:t>
            </a:r>
            <a:r>
              <a:rPr lang="ja-JP" altLang="en-US" dirty="0"/>
              <a:t>：肺、肝臓、腎臓、大腸、子宮</a:t>
            </a:r>
            <a:endParaRPr lang="en-US" altLang="ja-JP" dirty="0"/>
          </a:p>
          <a:p>
            <a:pPr marL="0" indent="0">
              <a:buNone/>
            </a:pPr>
            <a:r>
              <a:rPr kumimoji="1" lang="ja-JP" altLang="en-US" b="1" dirty="0"/>
              <a:t>生殖</a:t>
            </a:r>
            <a:r>
              <a:rPr kumimoji="1" lang="ja-JP" altLang="en-US" dirty="0"/>
              <a:t>：子宮、卵巣</a:t>
            </a:r>
            <a:endParaRPr kumimoji="1" lang="en-US" altLang="ja-JP" dirty="0"/>
          </a:p>
          <a:p>
            <a:pPr marL="0" indent="0">
              <a:buNone/>
            </a:pPr>
            <a:r>
              <a:rPr lang="ja-JP" altLang="en-US" b="1" dirty="0"/>
              <a:t>ホルモン分泌</a:t>
            </a:r>
            <a:r>
              <a:rPr lang="ja-JP" altLang="en-US" dirty="0"/>
              <a:t>：膵臓、副腎、卵巣、胸腺</a:t>
            </a:r>
            <a:endParaRPr lang="en-US" altLang="ja-JP" dirty="0"/>
          </a:p>
          <a:p>
            <a:pPr marL="0" indent="0">
              <a:buNone/>
            </a:pPr>
            <a:endParaRPr kumimoji="1" lang="ja-JP" altLang="en-US" dirty="0"/>
          </a:p>
        </p:txBody>
      </p:sp>
    </p:spTree>
    <p:extLst>
      <p:ext uri="{BB962C8B-B14F-4D97-AF65-F5344CB8AC3E}">
        <p14:creationId xmlns:p14="http://schemas.microsoft.com/office/powerpoint/2010/main" val="1985519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D144B2-993F-40C7-89FC-393B2D807D92}"/>
              </a:ext>
            </a:extLst>
          </p:cNvPr>
          <p:cNvSpPr>
            <a:spLocks noGrp="1"/>
          </p:cNvSpPr>
          <p:nvPr>
            <p:ph type="title"/>
          </p:nvPr>
        </p:nvSpPr>
        <p:spPr/>
        <p:txBody>
          <a:bodyPr>
            <a:normAutofit/>
          </a:bodyPr>
          <a:lstStyle/>
          <a:p>
            <a:pPr algn="ctr"/>
            <a:r>
              <a:rPr kumimoji="1" lang="ja-JP" altLang="en-US" sz="5400" b="1" dirty="0"/>
              <a:t>内臓アプローチの基本コンセプト</a:t>
            </a:r>
          </a:p>
        </p:txBody>
      </p:sp>
      <p:sp>
        <p:nvSpPr>
          <p:cNvPr id="3" name="コンテンツ プレースホルダー 2">
            <a:extLst>
              <a:ext uri="{FF2B5EF4-FFF2-40B4-BE49-F238E27FC236}">
                <a16:creationId xmlns:a16="http://schemas.microsoft.com/office/drawing/2014/main" id="{D0D7DBB3-E4B4-429E-A29D-82ACE31E8B63}"/>
              </a:ext>
            </a:extLst>
          </p:cNvPr>
          <p:cNvSpPr>
            <a:spLocks noGrp="1"/>
          </p:cNvSpPr>
          <p:nvPr>
            <p:ph idx="1"/>
          </p:nvPr>
        </p:nvSpPr>
        <p:spPr>
          <a:xfrm>
            <a:off x="838199" y="1825625"/>
            <a:ext cx="10956235" cy="4351338"/>
          </a:xfrm>
        </p:spPr>
        <p:txBody>
          <a:bodyPr/>
          <a:lstStyle/>
          <a:p>
            <a:r>
              <a:rPr kumimoji="1" lang="ja-JP" altLang="en-US" dirty="0"/>
              <a:t>内臓は筋肉なので、疲弊すると固くなる</a:t>
            </a:r>
            <a:r>
              <a:rPr kumimoji="1" lang="en-US" altLang="ja-JP" dirty="0"/>
              <a:t>(</a:t>
            </a:r>
            <a:r>
              <a:rPr kumimoji="1" lang="ja-JP" altLang="en-US" dirty="0"/>
              <a:t>肩こりと一緒</a:t>
            </a:r>
            <a:r>
              <a:rPr kumimoji="1" lang="en-US" altLang="ja-JP" dirty="0"/>
              <a:t>)</a:t>
            </a:r>
          </a:p>
          <a:p>
            <a:endParaRPr lang="en-US" altLang="ja-JP" dirty="0"/>
          </a:p>
          <a:p>
            <a:r>
              <a:rPr kumimoji="1" lang="ja-JP" altLang="en-US" dirty="0"/>
              <a:t>疲弊した内臓は血の巡りが悪くなる</a:t>
            </a:r>
            <a:endParaRPr kumimoji="1" lang="en-US" altLang="ja-JP" dirty="0"/>
          </a:p>
          <a:p>
            <a:endParaRPr lang="en-US" altLang="ja-JP" dirty="0"/>
          </a:p>
          <a:p>
            <a:r>
              <a:rPr kumimoji="1" lang="ja-JP" altLang="en-US" dirty="0"/>
              <a:t>血が溜まった内臓は重くなるので、下方に位置がズレる</a:t>
            </a:r>
            <a:endParaRPr kumimoji="1" lang="en-US" altLang="ja-JP" dirty="0"/>
          </a:p>
          <a:p>
            <a:endParaRPr lang="en-US" altLang="ja-JP" dirty="0"/>
          </a:p>
          <a:p>
            <a:r>
              <a:rPr kumimoji="1" lang="ja-JP" altLang="en-US" dirty="0"/>
              <a:t>内臓の</a:t>
            </a:r>
            <a:r>
              <a:rPr kumimoji="1" lang="ja-JP" altLang="en-US" b="1" dirty="0">
                <a:solidFill>
                  <a:srgbClr val="FF0000"/>
                </a:solidFill>
              </a:rPr>
              <a:t>血流を回復</a:t>
            </a:r>
            <a:r>
              <a:rPr kumimoji="1" lang="ja-JP" altLang="en-US" dirty="0"/>
              <a:t>したり、</a:t>
            </a:r>
            <a:r>
              <a:rPr kumimoji="1" lang="ja-JP" altLang="en-US" b="1" dirty="0">
                <a:solidFill>
                  <a:srgbClr val="FF0000"/>
                </a:solidFill>
              </a:rPr>
              <a:t>位置を修正</a:t>
            </a:r>
            <a:r>
              <a:rPr kumimoji="1" lang="ja-JP" altLang="en-US" dirty="0"/>
              <a:t>するのが内臓アプローチ！</a:t>
            </a:r>
          </a:p>
        </p:txBody>
      </p:sp>
      <p:sp>
        <p:nvSpPr>
          <p:cNvPr id="4" name="矢印: 下 3">
            <a:extLst>
              <a:ext uri="{FF2B5EF4-FFF2-40B4-BE49-F238E27FC236}">
                <a16:creationId xmlns:a16="http://schemas.microsoft.com/office/drawing/2014/main" id="{3399F4E0-F717-4E3D-A41E-BA967BF1C6A7}"/>
              </a:ext>
            </a:extLst>
          </p:cNvPr>
          <p:cNvSpPr/>
          <p:nvPr/>
        </p:nvSpPr>
        <p:spPr>
          <a:xfrm>
            <a:off x="3578087" y="2305878"/>
            <a:ext cx="649356" cy="47949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下 4">
            <a:extLst>
              <a:ext uri="{FF2B5EF4-FFF2-40B4-BE49-F238E27FC236}">
                <a16:creationId xmlns:a16="http://schemas.microsoft.com/office/drawing/2014/main" id="{CCC27B4A-5960-485D-82B4-02B2482397A6}"/>
              </a:ext>
            </a:extLst>
          </p:cNvPr>
          <p:cNvSpPr/>
          <p:nvPr/>
        </p:nvSpPr>
        <p:spPr>
          <a:xfrm>
            <a:off x="3578087" y="3273650"/>
            <a:ext cx="649356" cy="47949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下 5">
            <a:extLst>
              <a:ext uri="{FF2B5EF4-FFF2-40B4-BE49-F238E27FC236}">
                <a16:creationId xmlns:a16="http://schemas.microsoft.com/office/drawing/2014/main" id="{0F0E877F-DBBD-4BD2-A2D2-1CED9AC4F2BE}"/>
              </a:ext>
            </a:extLst>
          </p:cNvPr>
          <p:cNvSpPr/>
          <p:nvPr/>
        </p:nvSpPr>
        <p:spPr>
          <a:xfrm>
            <a:off x="3578087" y="4301056"/>
            <a:ext cx="649356" cy="47949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2374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44CD2C-E717-4C22-ACD8-25FDACAF185B}"/>
              </a:ext>
            </a:extLst>
          </p:cNvPr>
          <p:cNvSpPr>
            <a:spLocks noGrp="1"/>
          </p:cNvSpPr>
          <p:nvPr>
            <p:ph type="title"/>
          </p:nvPr>
        </p:nvSpPr>
        <p:spPr>
          <a:xfrm>
            <a:off x="1" y="365125"/>
            <a:ext cx="12192000" cy="1325563"/>
          </a:xfrm>
        </p:spPr>
        <p:txBody>
          <a:bodyPr>
            <a:normAutofit/>
          </a:bodyPr>
          <a:lstStyle/>
          <a:p>
            <a:pPr algn="ctr"/>
            <a:r>
              <a:rPr kumimoji="1" lang="ja-JP" altLang="en-US" sz="4300" b="1" dirty="0"/>
              <a:t>内臓アプローチをマスターするまでの最短ルート</a:t>
            </a:r>
          </a:p>
        </p:txBody>
      </p:sp>
      <p:sp>
        <p:nvSpPr>
          <p:cNvPr id="3" name="コンテンツ プレースホルダー 2">
            <a:extLst>
              <a:ext uri="{FF2B5EF4-FFF2-40B4-BE49-F238E27FC236}">
                <a16:creationId xmlns:a16="http://schemas.microsoft.com/office/drawing/2014/main" id="{A622EF50-2B36-464F-B5D5-55A3B506D030}"/>
              </a:ext>
            </a:extLst>
          </p:cNvPr>
          <p:cNvSpPr>
            <a:spLocks noGrp="1"/>
          </p:cNvSpPr>
          <p:nvPr>
            <p:ph idx="1"/>
          </p:nvPr>
        </p:nvSpPr>
        <p:spPr>
          <a:xfrm>
            <a:off x="424071" y="1825625"/>
            <a:ext cx="11211338" cy="4351338"/>
          </a:xfrm>
        </p:spPr>
        <p:txBody>
          <a:bodyPr>
            <a:normAutofit/>
          </a:bodyPr>
          <a:lstStyle/>
          <a:p>
            <a:pPr marL="0" indent="0">
              <a:buNone/>
            </a:pPr>
            <a:r>
              <a:rPr kumimoji="1" lang="en-US" altLang="ja-JP" sz="3200" dirty="0"/>
              <a:t>1.</a:t>
            </a:r>
            <a:r>
              <a:rPr kumimoji="1" lang="ja-JP" altLang="en-US" sz="3200" dirty="0"/>
              <a:t>内臓の位置関係や形を</a:t>
            </a:r>
            <a:r>
              <a:rPr kumimoji="1" lang="en-US" altLang="ja-JP" sz="3200" dirty="0"/>
              <a:t>3D</a:t>
            </a:r>
            <a:r>
              <a:rPr kumimoji="1" lang="ja-JP" altLang="en-US" sz="3200" dirty="0"/>
              <a:t>でイメージ出来るようになる</a:t>
            </a:r>
            <a:r>
              <a:rPr kumimoji="1" lang="en-US" altLang="ja-JP" sz="3200" dirty="0"/>
              <a:t>(</a:t>
            </a:r>
            <a:r>
              <a:rPr kumimoji="1" lang="ja-JP" altLang="en-US" sz="3200" dirty="0"/>
              <a:t>解剖学</a:t>
            </a:r>
            <a:r>
              <a:rPr kumimoji="1" lang="en-US" altLang="ja-JP" sz="3200" dirty="0"/>
              <a:t>)</a:t>
            </a:r>
          </a:p>
          <a:p>
            <a:endParaRPr lang="en-US" altLang="ja-JP" sz="3200" dirty="0"/>
          </a:p>
          <a:p>
            <a:pPr marL="0" indent="0">
              <a:buNone/>
            </a:pPr>
            <a:r>
              <a:rPr kumimoji="1" lang="en-US" altLang="ja-JP" sz="3200" dirty="0"/>
              <a:t>2.</a:t>
            </a:r>
            <a:r>
              <a:rPr kumimoji="1" lang="ja-JP" altLang="en-US" sz="3200" dirty="0"/>
              <a:t>内臓の役割を理解する</a:t>
            </a:r>
            <a:r>
              <a:rPr kumimoji="1" lang="en-US" altLang="ja-JP" sz="3200" dirty="0"/>
              <a:t>(</a:t>
            </a:r>
            <a:r>
              <a:rPr lang="ja-JP" altLang="en-US" sz="3200" dirty="0"/>
              <a:t>生理学</a:t>
            </a:r>
            <a:r>
              <a:rPr kumimoji="1" lang="en-US" altLang="ja-JP" sz="3200" dirty="0"/>
              <a:t>)</a:t>
            </a:r>
          </a:p>
          <a:p>
            <a:pPr marL="0" indent="0">
              <a:buNone/>
            </a:pPr>
            <a:endParaRPr lang="en-US" altLang="ja-JP" sz="3200" dirty="0"/>
          </a:p>
          <a:p>
            <a:pPr marL="0" indent="0">
              <a:buNone/>
            </a:pPr>
            <a:r>
              <a:rPr kumimoji="1" lang="en-US" altLang="ja-JP" sz="3200" dirty="0"/>
              <a:t>3.</a:t>
            </a:r>
            <a:r>
              <a:rPr kumimoji="1" lang="ja-JP" altLang="en-US" sz="3200" dirty="0"/>
              <a:t>あとは練習あるのみ！</a:t>
            </a:r>
          </a:p>
        </p:txBody>
      </p:sp>
      <p:pic>
        <p:nvPicPr>
          <p:cNvPr id="4" name="図 3">
            <a:extLst>
              <a:ext uri="{FF2B5EF4-FFF2-40B4-BE49-F238E27FC236}">
                <a16:creationId xmlns:a16="http://schemas.microsoft.com/office/drawing/2014/main" id="{96B0FFEC-DE05-47D9-9D52-210288E9E0BC}"/>
              </a:ext>
            </a:extLst>
          </p:cNvPr>
          <p:cNvPicPr>
            <a:picLocks noChangeAspect="1"/>
          </p:cNvPicPr>
          <p:nvPr/>
        </p:nvPicPr>
        <p:blipFill>
          <a:blip r:embed="rId2"/>
          <a:stretch>
            <a:fillRect/>
          </a:stretch>
        </p:blipFill>
        <p:spPr>
          <a:xfrm>
            <a:off x="6599582" y="2734435"/>
            <a:ext cx="5168347" cy="3577465"/>
          </a:xfrm>
          <a:prstGeom prst="rect">
            <a:avLst/>
          </a:prstGeom>
        </p:spPr>
      </p:pic>
    </p:spTree>
    <p:extLst>
      <p:ext uri="{BB962C8B-B14F-4D97-AF65-F5344CB8AC3E}">
        <p14:creationId xmlns:p14="http://schemas.microsoft.com/office/powerpoint/2010/main" val="422009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4456E-97A7-4F62-A18C-36A0EE1F8899}"/>
              </a:ext>
            </a:extLst>
          </p:cNvPr>
          <p:cNvSpPr>
            <a:spLocks noGrp="1"/>
          </p:cNvSpPr>
          <p:nvPr>
            <p:ph type="title"/>
          </p:nvPr>
        </p:nvSpPr>
        <p:spPr/>
        <p:txBody>
          <a:bodyPr>
            <a:normAutofit/>
          </a:bodyPr>
          <a:lstStyle/>
          <a:p>
            <a:pPr algn="ctr"/>
            <a:r>
              <a:rPr lang="ja-JP" altLang="en-US" sz="6000" b="1" dirty="0"/>
              <a:t>お勧めの学習アプリ</a:t>
            </a:r>
            <a:endParaRPr kumimoji="1" lang="ja-JP" altLang="en-US" sz="6000" b="1" dirty="0"/>
          </a:p>
        </p:txBody>
      </p:sp>
      <p:sp>
        <p:nvSpPr>
          <p:cNvPr id="3" name="コンテンツ プレースホルダー 2">
            <a:extLst>
              <a:ext uri="{FF2B5EF4-FFF2-40B4-BE49-F238E27FC236}">
                <a16:creationId xmlns:a16="http://schemas.microsoft.com/office/drawing/2014/main" id="{8C27D878-8DEB-40CB-8524-8B7CD462B57A}"/>
              </a:ext>
            </a:extLst>
          </p:cNvPr>
          <p:cNvSpPr>
            <a:spLocks noGrp="1"/>
          </p:cNvSpPr>
          <p:nvPr>
            <p:ph idx="1"/>
          </p:nvPr>
        </p:nvSpPr>
        <p:spPr/>
        <p:txBody>
          <a:bodyPr/>
          <a:lstStyle/>
          <a:p>
            <a:pPr marL="0" indent="0">
              <a:buNone/>
            </a:pPr>
            <a:r>
              <a:rPr kumimoji="1" lang="en-US" altLang="ja-JP" b="1" dirty="0"/>
              <a:t>【</a:t>
            </a:r>
            <a:r>
              <a:rPr kumimoji="1" lang="ja-JP" altLang="en-US" b="1" dirty="0"/>
              <a:t>ヒューマン・アナトミー・アトラス</a:t>
            </a:r>
            <a:r>
              <a:rPr kumimoji="1" lang="en-US" altLang="ja-JP" b="1" dirty="0"/>
              <a:t>】</a:t>
            </a:r>
          </a:p>
          <a:p>
            <a:pPr marL="0" indent="0">
              <a:buNone/>
            </a:pPr>
            <a:endParaRPr lang="en-US" altLang="ja-JP" sz="1050" dirty="0"/>
          </a:p>
          <a:p>
            <a:pPr marL="0" indent="0">
              <a:buNone/>
            </a:pPr>
            <a:r>
              <a:rPr kumimoji="1" lang="ja-JP" altLang="en-US" dirty="0"/>
              <a:t>携帯やタブレットで内臓や筋肉、骨の位置を確認しよう！</a:t>
            </a:r>
            <a:endParaRPr kumimoji="1" lang="en-US" altLang="ja-JP" dirty="0"/>
          </a:p>
          <a:p>
            <a:pPr marL="0" indent="0">
              <a:buNone/>
            </a:pPr>
            <a:endParaRPr lang="en-US" altLang="ja-JP" dirty="0"/>
          </a:p>
          <a:p>
            <a:pPr marL="0" indent="0">
              <a:buNone/>
            </a:pPr>
            <a:endParaRPr kumimoji="1" lang="ja-JP" altLang="en-US" dirty="0"/>
          </a:p>
        </p:txBody>
      </p:sp>
      <p:pic>
        <p:nvPicPr>
          <p:cNvPr id="5" name="図 4">
            <a:extLst>
              <a:ext uri="{FF2B5EF4-FFF2-40B4-BE49-F238E27FC236}">
                <a16:creationId xmlns:a16="http://schemas.microsoft.com/office/drawing/2014/main" id="{A9A8B191-2D8F-4938-956D-7CDCA3FA9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407" y="3429000"/>
            <a:ext cx="2882900" cy="2882900"/>
          </a:xfrm>
          <a:prstGeom prst="rect">
            <a:avLst/>
          </a:prstGeom>
        </p:spPr>
      </p:pic>
      <p:pic>
        <p:nvPicPr>
          <p:cNvPr id="7" name="図 6">
            <a:extLst>
              <a:ext uri="{FF2B5EF4-FFF2-40B4-BE49-F238E27FC236}">
                <a16:creationId xmlns:a16="http://schemas.microsoft.com/office/drawing/2014/main" id="{6E8D9544-8B30-4913-9C45-92A727B81EA8}"/>
              </a:ext>
            </a:extLst>
          </p:cNvPr>
          <p:cNvPicPr>
            <a:picLocks noChangeAspect="1"/>
          </p:cNvPicPr>
          <p:nvPr/>
        </p:nvPicPr>
        <p:blipFill rotWithShape="1">
          <a:blip r:embed="rId3">
            <a:extLst>
              <a:ext uri="{28A0092B-C50C-407E-A947-70E740481C1C}">
                <a14:useLocalDpi xmlns:a14="http://schemas.microsoft.com/office/drawing/2010/main" val="0"/>
              </a:ext>
            </a:extLst>
          </a:blip>
          <a:srcRect t="7525" b="21354"/>
          <a:stretch/>
        </p:blipFill>
        <p:spPr>
          <a:xfrm>
            <a:off x="3847074" y="3047441"/>
            <a:ext cx="2882900" cy="3646018"/>
          </a:xfrm>
          <a:prstGeom prst="rect">
            <a:avLst/>
          </a:prstGeom>
        </p:spPr>
      </p:pic>
      <p:pic>
        <p:nvPicPr>
          <p:cNvPr id="9" name="図 8" descr="室内 が含まれている画像&#10;&#10;自動的に生成された説明">
            <a:extLst>
              <a:ext uri="{FF2B5EF4-FFF2-40B4-BE49-F238E27FC236}">
                <a16:creationId xmlns:a16="http://schemas.microsoft.com/office/drawing/2014/main" id="{3A7989A7-E345-48DC-8326-BEB4D5A482C9}"/>
              </a:ext>
            </a:extLst>
          </p:cNvPr>
          <p:cNvPicPr>
            <a:picLocks noChangeAspect="1"/>
          </p:cNvPicPr>
          <p:nvPr/>
        </p:nvPicPr>
        <p:blipFill rotWithShape="1">
          <a:blip r:embed="rId4">
            <a:extLst>
              <a:ext uri="{28A0092B-C50C-407E-A947-70E740481C1C}">
                <a14:useLocalDpi xmlns:a14="http://schemas.microsoft.com/office/drawing/2010/main" val="0"/>
              </a:ext>
            </a:extLst>
          </a:blip>
          <a:srcRect r="11941"/>
          <a:stretch/>
        </p:blipFill>
        <p:spPr>
          <a:xfrm>
            <a:off x="7327751" y="3006211"/>
            <a:ext cx="4280853" cy="3646018"/>
          </a:xfrm>
          <a:prstGeom prst="rect">
            <a:avLst/>
          </a:prstGeom>
        </p:spPr>
      </p:pic>
    </p:spTree>
    <p:extLst>
      <p:ext uri="{BB962C8B-B14F-4D97-AF65-F5344CB8AC3E}">
        <p14:creationId xmlns:p14="http://schemas.microsoft.com/office/powerpoint/2010/main" val="2795652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C469ED-3404-4540-A337-078949C58A4F}"/>
              </a:ext>
            </a:extLst>
          </p:cNvPr>
          <p:cNvSpPr>
            <a:spLocks noGrp="1"/>
          </p:cNvSpPr>
          <p:nvPr>
            <p:ph type="title"/>
          </p:nvPr>
        </p:nvSpPr>
        <p:spPr/>
        <p:txBody>
          <a:bodyPr>
            <a:normAutofit fontScale="90000"/>
          </a:bodyPr>
          <a:lstStyle/>
          <a:p>
            <a:pPr algn="ctr"/>
            <a:r>
              <a:rPr kumimoji="1" lang="ja-JP" altLang="en-US" sz="5400" b="1" dirty="0"/>
              <a:t>内臓アプローチを練習する時の流れ</a:t>
            </a:r>
          </a:p>
        </p:txBody>
      </p:sp>
      <p:sp>
        <p:nvSpPr>
          <p:cNvPr id="3" name="コンテンツ プレースホルダー 2">
            <a:extLst>
              <a:ext uri="{FF2B5EF4-FFF2-40B4-BE49-F238E27FC236}">
                <a16:creationId xmlns:a16="http://schemas.microsoft.com/office/drawing/2014/main" id="{173DA6EA-4991-46E8-993B-1FD9066C330A}"/>
              </a:ext>
            </a:extLst>
          </p:cNvPr>
          <p:cNvSpPr>
            <a:spLocks noGrp="1"/>
          </p:cNvSpPr>
          <p:nvPr>
            <p:ph idx="1"/>
          </p:nvPr>
        </p:nvSpPr>
        <p:spPr>
          <a:xfrm>
            <a:off x="132522" y="1825625"/>
            <a:ext cx="11476382" cy="4351338"/>
          </a:xfrm>
        </p:spPr>
        <p:txBody>
          <a:bodyPr/>
          <a:lstStyle/>
          <a:p>
            <a:pPr marL="0" indent="0">
              <a:buNone/>
            </a:pPr>
            <a:r>
              <a:rPr kumimoji="1" lang="ja-JP" altLang="en-US" sz="3200" dirty="0"/>
              <a:t>①施術前評価</a:t>
            </a:r>
            <a:r>
              <a:rPr kumimoji="1" lang="en-US" altLang="ja-JP" sz="3200" dirty="0"/>
              <a:t>(</a:t>
            </a:r>
            <a:r>
              <a:rPr kumimoji="1" lang="ja-JP" altLang="en-US" sz="3200" dirty="0"/>
              <a:t>反射点の硬さ、内臓の硬さ、体の動かしやすさ</a:t>
            </a:r>
            <a:r>
              <a:rPr kumimoji="1" lang="en-US" altLang="ja-JP" sz="3200" dirty="0"/>
              <a:t>)</a:t>
            </a:r>
          </a:p>
          <a:p>
            <a:pPr marL="0" indent="0">
              <a:buNone/>
            </a:pPr>
            <a:endParaRPr lang="en-US" altLang="ja-JP" sz="3200" dirty="0"/>
          </a:p>
          <a:p>
            <a:pPr marL="0" indent="0">
              <a:buNone/>
            </a:pPr>
            <a:r>
              <a:rPr kumimoji="1" lang="ja-JP" altLang="en-US" sz="3200" dirty="0"/>
              <a:t>②テクニック</a:t>
            </a:r>
            <a:endParaRPr kumimoji="1" lang="en-US" altLang="ja-JP" sz="3200" dirty="0"/>
          </a:p>
          <a:p>
            <a:pPr marL="0" indent="0">
              <a:buNone/>
            </a:pPr>
            <a:endParaRPr lang="en-US" altLang="ja-JP" sz="3200" dirty="0"/>
          </a:p>
          <a:p>
            <a:pPr marL="0" indent="0">
              <a:buNone/>
            </a:pPr>
            <a:r>
              <a:rPr kumimoji="1" lang="ja-JP" altLang="en-US" sz="3200" dirty="0"/>
              <a:t>③施術後評価</a:t>
            </a:r>
            <a:r>
              <a:rPr kumimoji="1" lang="en-US" altLang="ja-JP" sz="3200" dirty="0"/>
              <a:t>(</a:t>
            </a:r>
            <a:r>
              <a:rPr kumimoji="1" lang="ja-JP" altLang="en-US" sz="3200" dirty="0"/>
              <a:t>前評価を再び確認する</a:t>
            </a:r>
            <a:r>
              <a:rPr kumimoji="1" lang="en-US" altLang="ja-JP" sz="3200" dirty="0"/>
              <a:t>)</a:t>
            </a:r>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星: 7 pt 3">
            <a:extLst>
              <a:ext uri="{FF2B5EF4-FFF2-40B4-BE49-F238E27FC236}">
                <a16:creationId xmlns:a16="http://schemas.microsoft.com/office/drawing/2014/main" id="{05F22BBB-9A5B-4372-A359-F3F45E6B0166}"/>
              </a:ext>
            </a:extLst>
          </p:cNvPr>
          <p:cNvSpPr/>
          <p:nvPr/>
        </p:nvSpPr>
        <p:spPr>
          <a:xfrm>
            <a:off x="7590183" y="2947746"/>
            <a:ext cx="3763617" cy="2107095"/>
          </a:xfrm>
          <a:prstGeom prst="star7">
            <a:avLst/>
          </a:prstGeom>
          <a:solidFill>
            <a:srgbClr val="E5F513"/>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必ず効果判定をすること！！</a:t>
            </a:r>
          </a:p>
        </p:txBody>
      </p:sp>
    </p:spTree>
    <p:extLst>
      <p:ext uri="{BB962C8B-B14F-4D97-AF65-F5344CB8AC3E}">
        <p14:creationId xmlns:p14="http://schemas.microsoft.com/office/powerpoint/2010/main" val="3552810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9F4721-B605-4450-90D5-3211B0DE08E4}"/>
              </a:ext>
            </a:extLst>
          </p:cNvPr>
          <p:cNvSpPr>
            <a:spLocks noGrp="1"/>
          </p:cNvSpPr>
          <p:nvPr>
            <p:ph type="title"/>
          </p:nvPr>
        </p:nvSpPr>
        <p:spPr/>
        <p:txBody>
          <a:bodyPr>
            <a:normAutofit/>
          </a:bodyPr>
          <a:lstStyle/>
          <a:p>
            <a:pPr algn="ctr"/>
            <a:r>
              <a:rPr kumimoji="1" lang="ja-JP" altLang="en-US" sz="5400" b="1" dirty="0"/>
              <a:t>肝臓アプローチ　前提知識</a:t>
            </a:r>
          </a:p>
        </p:txBody>
      </p:sp>
      <p:sp>
        <p:nvSpPr>
          <p:cNvPr id="3" name="コンテンツ プレースホルダー 2">
            <a:extLst>
              <a:ext uri="{FF2B5EF4-FFF2-40B4-BE49-F238E27FC236}">
                <a16:creationId xmlns:a16="http://schemas.microsoft.com/office/drawing/2014/main" id="{EEED6B3B-B11E-4763-B497-9E751D95C99B}"/>
              </a:ext>
            </a:extLst>
          </p:cNvPr>
          <p:cNvSpPr>
            <a:spLocks noGrp="1"/>
          </p:cNvSpPr>
          <p:nvPr>
            <p:ph idx="1"/>
          </p:nvPr>
        </p:nvSpPr>
        <p:spPr>
          <a:xfrm>
            <a:off x="838200" y="1825625"/>
            <a:ext cx="10515600" cy="4667250"/>
          </a:xfrm>
        </p:spPr>
        <p:txBody>
          <a:bodyPr>
            <a:normAutofit/>
          </a:bodyPr>
          <a:lstStyle/>
          <a:p>
            <a:pPr marL="0" indent="0">
              <a:buNone/>
            </a:pPr>
            <a:r>
              <a:rPr kumimoji="1" lang="ja-JP" altLang="en-US" sz="2400" b="1" u="sng" dirty="0"/>
              <a:t>■肝臓の反射点</a:t>
            </a:r>
            <a:endParaRPr kumimoji="1" lang="en-US" altLang="ja-JP" sz="2400" b="1" u="sng" dirty="0"/>
          </a:p>
          <a:p>
            <a:pPr marL="0" indent="0">
              <a:buNone/>
            </a:pPr>
            <a:r>
              <a:rPr lang="ja-JP" altLang="en-US" sz="2400" dirty="0"/>
              <a:t>①右母指の水かき</a:t>
            </a:r>
            <a:endParaRPr lang="en-US" altLang="ja-JP" sz="2400" dirty="0"/>
          </a:p>
          <a:p>
            <a:pPr marL="0" indent="0">
              <a:buNone/>
            </a:pPr>
            <a:r>
              <a:rPr lang="ja-JP" altLang="en-US" sz="2400" dirty="0"/>
              <a:t>②第</a:t>
            </a:r>
            <a:r>
              <a:rPr lang="en-US" altLang="ja-JP" sz="2400" dirty="0"/>
              <a:t>2</a:t>
            </a:r>
            <a:r>
              <a:rPr lang="ja-JP" altLang="en-US" sz="2400" dirty="0"/>
              <a:t>肋骨中央</a:t>
            </a:r>
            <a:endParaRPr lang="en-US" altLang="ja-JP" sz="2400" dirty="0"/>
          </a:p>
          <a:p>
            <a:pPr marL="0" indent="0">
              <a:buNone/>
            </a:pPr>
            <a:r>
              <a:rPr lang="ja-JP" altLang="en-US" sz="2400" dirty="0"/>
              <a:t>③アキレス腱移行部</a:t>
            </a:r>
            <a:endParaRPr lang="en-US" altLang="ja-JP" sz="2400" dirty="0"/>
          </a:p>
          <a:p>
            <a:pPr marL="0" indent="0">
              <a:buNone/>
            </a:pPr>
            <a:r>
              <a:rPr lang="ja-JP" altLang="en-US" sz="2400" dirty="0"/>
              <a:t>④右上腕内側</a:t>
            </a:r>
            <a:endParaRPr lang="en-US" altLang="ja-JP" sz="2400" dirty="0"/>
          </a:p>
          <a:p>
            <a:pPr marL="0" indent="0">
              <a:buNone/>
            </a:pPr>
            <a:endParaRPr kumimoji="1" lang="en-US" altLang="ja-JP" sz="2000" dirty="0"/>
          </a:p>
          <a:p>
            <a:pPr marL="0" indent="0">
              <a:buNone/>
            </a:pPr>
            <a:r>
              <a:rPr lang="ja-JP" altLang="en-US" sz="2400" b="1" u="sng" dirty="0"/>
              <a:t>■肝臓の評価</a:t>
            </a:r>
            <a:endParaRPr lang="en-US" altLang="ja-JP" sz="2400" b="1" u="sng" dirty="0"/>
          </a:p>
          <a:p>
            <a:pPr marL="0" indent="0">
              <a:buNone/>
            </a:pPr>
            <a:r>
              <a:rPr lang="ja-JP" altLang="en-US" sz="2400" dirty="0"/>
              <a:t>胸郭の硬さ</a:t>
            </a:r>
            <a:endParaRPr lang="en-US" altLang="ja-JP" sz="2400" dirty="0"/>
          </a:p>
          <a:p>
            <a:pPr marL="0" indent="0">
              <a:buNone/>
            </a:pPr>
            <a:r>
              <a:rPr lang="ja-JP" altLang="en-US" sz="2400" dirty="0"/>
              <a:t>右肩の上がりさすさ</a:t>
            </a:r>
            <a:endParaRPr lang="en-US" altLang="ja-JP" sz="2400" dirty="0"/>
          </a:p>
          <a:p>
            <a:pPr marL="0" indent="0">
              <a:buNone/>
            </a:pPr>
            <a:r>
              <a:rPr lang="ja-JP" altLang="en-US" sz="2400" dirty="0"/>
              <a:t>体幹の柔軟性</a:t>
            </a:r>
            <a:endParaRPr lang="en-US" altLang="ja-JP" sz="2400" dirty="0"/>
          </a:p>
        </p:txBody>
      </p:sp>
      <p:pic>
        <p:nvPicPr>
          <p:cNvPr id="4" name="図 3">
            <a:extLst>
              <a:ext uri="{FF2B5EF4-FFF2-40B4-BE49-F238E27FC236}">
                <a16:creationId xmlns:a16="http://schemas.microsoft.com/office/drawing/2014/main" id="{BFC90872-2B5E-4866-8EC9-92114120D4DE}"/>
              </a:ext>
            </a:extLst>
          </p:cNvPr>
          <p:cNvPicPr>
            <a:picLocks noChangeAspect="1"/>
          </p:cNvPicPr>
          <p:nvPr/>
        </p:nvPicPr>
        <p:blipFill>
          <a:blip r:embed="rId2"/>
          <a:stretch>
            <a:fillRect/>
          </a:stretch>
        </p:blipFill>
        <p:spPr>
          <a:xfrm>
            <a:off x="5808260" y="1825625"/>
            <a:ext cx="5240740" cy="3627488"/>
          </a:xfrm>
          <a:prstGeom prst="rect">
            <a:avLst/>
          </a:prstGeom>
        </p:spPr>
      </p:pic>
    </p:spTree>
    <p:extLst>
      <p:ext uri="{BB962C8B-B14F-4D97-AF65-F5344CB8AC3E}">
        <p14:creationId xmlns:p14="http://schemas.microsoft.com/office/powerpoint/2010/main" val="3430219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3581DF-AC87-42A5-9E75-B1283FCCDFAC}"/>
              </a:ext>
            </a:extLst>
          </p:cNvPr>
          <p:cNvSpPr>
            <a:spLocks noGrp="1"/>
          </p:cNvSpPr>
          <p:nvPr>
            <p:ph type="title"/>
          </p:nvPr>
        </p:nvSpPr>
        <p:spPr/>
        <p:txBody>
          <a:bodyPr>
            <a:normAutofit/>
          </a:bodyPr>
          <a:lstStyle/>
          <a:p>
            <a:pPr algn="ctr"/>
            <a:r>
              <a:rPr kumimoji="1" lang="ja-JP" altLang="en-US" sz="5400" b="1" dirty="0"/>
              <a:t>肝臓アプローチ</a:t>
            </a:r>
            <a:r>
              <a:rPr lang="ja-JP" altLang="en-US" sz="5400" b="1" dirty="0"/>
              <a:t>　実技</a:t>
            </a:r>
            <a:endParaRPr kumimoji="1" lang="ja-JP" altLang="en-US" sz="5400" b="1" dirty="0"/>
          </a:p>
        </p:txBody>
      </p:sp>
      <p:sp>
        <p:nvSpPr>
          <p:cNvPr id="3" name="コンテンツ プレースホルダー 2">
            <a:extLst>
              <a:ext uri="{FF2B5EF4-FFF2-40B4-BE49-F238E27FC236}">
                <a16:creationId xmlns:a16="http://schemas.microsoft.com/office/drawing/2014/main" id="{AEF2D117-1F18-4D32-83C4-6036F4A663E9}"/>
              </a:ext>
            </a:extLst>
          </p:cNvPr>
          <p:cNvSpPr>
            <a:spLocks noGrp="1"/>
          </p:cNvSpPr>
          <p:nvPr>
            <p:ph idx="1"/>
          </p:nvPr>
        </p:nvSpPr>
        <p:spPr>
          <a:xfrm>
            <a:off x="467139" y="1384853"/>
            <a:ext cx="10515600" cy="5473147"/>
          </a:xfrm>
        </p:spPr>
        <p:txBody>
          <a:bodyPr>
            <a:normAutofit/>
          </a:bodyPr>
          <a:lstStyle/>
          <a:p>
            <a:r>
              <a:rPr lang="ja-JP" altLang="en-US" dirty="0"/>
              <a:t>肝臓ポンプテクニック</a:t>
            </a:r>
            <a:endParaRPr lang="en-US" altLang="ja-JP" dirty="0"/>
          </a:p>
          <a:p>
            <a:endParaRPr kumimoji="1" lang="en-US" altLang="ja-JP" dirty="0"/>
          </a:p>
          <a:p>
            <a:endParaRPr kumimoji="1" lang="en-US" altLang="ja-JP" dirty="0"/>
          </a:p>
          <a:p>
            <a:r>
              <a:rPr lang="ja-JP" altLang="en-US" dirty="0"/>
              <a:t>肝臓プレステクニック</a:t>
            </a:r>
            <a:endParaRPr lang="en-US" altLang="ja-JP" dirty="0"/>
          </a:p>
          <a:p>
            <a:endParaRPr kumimoji="1" lang="en-US" altLang="ja-JP" dirty="0"/>
          </a:p>
          <a:p>
            <a:endParaRPr lang="en-US" altLang="ja-JP" dirty="0"/>
          </a:p>
          <a:p>
            <a:r>
              <a:rPr lang="ja-JP" altLang="en-US" dirty="0"/>
              <a:t>肝臓リフトテクニック</a:t>
            </a:r>
            <a:endParaRPr lang="en-US" altLang="ja-JP" dirty="0"/>
          </a:p>
          <a:p>
            <a:endParaRPr kumimoji="1" lang="en-US" altLang="ja-JP" dirty="0"/>
          </a:p>
          <a:p>
            <a:endParaRPr kumimoji="1" lang="en-US" altLang="ja-JP" dirty="0"/>
          </a:p>
          <a:p>
            <a:r>
              <a:rPr lang="ja-JP" altLang="en-US" dirty="0"/>
              <a:t>肝臓反射点テクニック</a:t>
            </a:r>
            <a:endParaRPr kumimoji="1" lang="ja-JP" altLang="en-US" dirty="0"/>
          </a:p>
        </p:txBody>
      </p:sp>
    </p:spTree>
    <p:extLst>
      <p:ext uri="{BB962C8B-B14F-4D97-AF65-F5344CB8AC3E}">
        <p14:creationId xmlns:p14="http://schemas.microsoft.com/office/powerpoint/2010/main" val="4020562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C3A1CD-01FF-46C0-ABA4-21A21CAE8575}"/>
              </a:ext>
            </a:extLst>
          </p:cNvPr>
          <p:cNvSpPr>
            <a:spLocks noGrp="1"/>
          </p:cNvSpPr>
          <p:nvPr>
            <p:ph type="title"/>
          </p:nvPr>
        </p:nvSpPr>
        <p:spPr/>
        <p:txBody>
          <a:bodyPr>
            <a:normAutofit/>
          </a:bodyPr>
          <a:lstStyle/>
          <a:p>
            <a:pPr algn="ctr"/>
            <a:r>
              <a:rPr kumimoji="1" lang="ja-JP" altLang="en-US" sz="5400" b="1" dirty="0"/>
              <a:t>胆嚢アプローチ　事前知識</a:t>
            </a:r>
          </a:p>
        </p:txBody>
      </p:sp>
      <p:sp>
        <p:nvSpPr>
          <p:cNvPr id="3" name="コンテンツ プレースホルダー 2">
            <a:extLst>
              <a:ext uri="{FF2B5EF4-FFF2-40B4-BE49-F238E27FC236}">
                <a16:creationId xmlns:a16="http://schemas.microsoft.com/office/drawing/2014/main" id="{F7459139-9901-4F80-A1A7-809F4EC9ED86}"/>
              </a:ext>
            </a:extLst>
          </p:cNvPr>
          <p:cNvSpPr>
            <a:spLocks noGrp="1"/>
          </p:cNvSpPr>
          <p:nvPr>
            <p:ph idx="1"/>
          </p:nvPr>
        </p:nvSpPr>
        <p:spPr/>
        <p:txBody>
          <a:bodyPr>
            <a:normAutofit/>
          </a:bodyPr>
          <a:lstStyle/>
          <a:p>
            <a:pPr marL="0" indent="0">
              <a:buNone/>
            </a:pPr>
            <a:r>
              <a:rPr lang="ja-JP" altLang="en-US" b="1" u="sng" dirty="0"/>
              <a:t>■胆嚢の反射点</a:t>
            </a:r>
            <a:endParaRPr lang="en-US" altLang="ja-JP" b="1" u="sng" dirty="0"/>
          </a:p>
          <a:p>
            <a:pPr marL="0" indent="0">
              <a:buNone/>
            </a:pPr>
            <a:r>
              <a:rPr lang="ja-JP" altLang="en-US" dirty="0"/>
              <a:t>①右の第</a:t>
            </a:r>
            <a:r>
              <a:rPr lang="en-US" altLang="ja-JP" dirty="0"/>
              <a:t>3</a:t>
            </a:r>
            <a:r>
              <a:rPr lang="ja-JP" altLang="en-US" dirty="0"/>
              <a:t>肋骨内側</a:t>
            </a:r>
            <a:endParaRPr lang="en-US" altLang="ja-JP" dirty="0"/>
          </a:p>
          <a:p>
            <a:pPr marL="0" indent="0">
              <a:buNone/>
            </a:pPr>
            <a:r>
              <a:rPr lang="ja-JP" altLang="en-US" dirty="0"/>
              <a:t>②右手の水かき遠位部</a:t>
            </a:r>
            <a:endParaRPr lang="en-US" altLang="ja-JP" dirty="0"/>
          </a:p>
          <a:p>
            <a:pPr marL="0" indent="0">
              <a:buNone/>
            </a:pPr>
            <a:endParaRPr lang="en-US" altLang="ja-JP" sz="2400" dirty="0"/>
          </a:p>
          <a:p>
            <a:pPr marL="0" indent="0">
              <a:buNone/>
            </a:pPr>
            <a:r>
              <a:rPr lang="ja-JP" altLang="en-US" b="1" u="sng" dirty="0"/>
              <a:t>■胆嚢の評価</a:t>
            </a:r>
            <a:endParaRPr lang="en-US" altLang="ja-JP" b="1" u="sng" dirty="0"/>
          </a:p>
          <a:p>
            <a:pPr marL="0" indent="0">
              <a:buNone/>
            </a:pPr>
            <a:r>
              <a:rPr kumimoji="1" lang="ja-JP" altLang="en-US" dirty="0"/>
              <a:t>①胆嚢の圧痛</a:t>
            </a:r>
            <a:endParaRPr kumimoji="1" lang="en-US" altLang="ja-JP" dirty="0"/>
          </a:p>
          <a:p>
            <a:pPr marL="0" indent="0">
              <a:buNone/>
            </a:pPr>
            <a:r>
              <a:rPr lang="ja-JP" altLang="en-US" dirty="0"/>
              <a:t>②胆嚢の硬さ</a:t>
            </a:r>
            <a:endParaRPr lang="en-US" altLang="ja-JP" dirty="0"/>
          </a:p>
          <a:p>
            <a:pPr marL="0" indent="0">
              <a:buNone/>
            </a:pPr>
            <a:r>
              <a:rPr lang="ja-JP" altLang="en-US" dirty="0"/>
              <a:t>③反射点の硬さ</a:t>
            </a:r>
            <a:endParaRPr lang="en-US" altLang="ja-JP" dirty="0"/>
          </a:p>
          <a:p>
            <a:pPr marL="0" indent="0">
              <a:buNone/>
            </a:pPr>
            <a:endParaRPr kumimoji="1" lang="ja-JP" altLang="en-US" dirty="0"/>
          </a:p>
        </p:txBody>
      </p:sp>
      <p:pic>
        <p:nvPicPr>
          <p:cNvPr id="4" name="図 3">
            <a:extLst>
              <a:ext uri="{FF2B5EF4-FFF2-40B4-BE49-F238E27FC236}">
                <a16:creationId xmlns:a16="http://schemas.microsoft.com/office/drawing/2014/main" id="{840205AD-2C1B-4D3C-9453-5DAEE7B89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8479" y="1690688"/>
            <a:ext cx="5385321" cy="4351338"/>
          </a:xfrm>
          <a:prstGeom prst="rect">
            <a:avLst/>
          </a:prstGeom>
        </p:spPr>
      </p:pic>
    </p:spTree>
    <p:extLst>
      <p:ext uri="{BB962C8B-B14F-4D97-AF65-F5344CB8AC3E}">
        <p14:creationId xmlns:p14="http://schemas.microsoft.com/office/powerpoint/2010/main" val="2387024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2CE3-2F93-4452-89C7-90617A896B3A}"/>
              </a:ext>
            </a:extLst>
          </p:cNvPr>
          <p:cNvSpPr>
            <a:spLocks noGrp="1"/>
          </p:cNvSpPr>
          <p:nvPr>
            <p:ph type="title"/>
          </p:nvPr>
        </p:nvSpPr>
        <p:spPr/>
        <p:txBody>
          <a:bodyPr>
            <a:normAutofit/>
          </a:bodyPr>
          <a:lstStyle/>
          <a:p>
            <a:pPr algn="ctr"/>
            <a:r>
              <a:rPr lang="ja-JP" altLang="en-US" sz="6000" b="1" dirty="0"/>
              <a:t>胆嚢アプローチ　実技</a:t>
            </a:r>
            <a:endParaRPr kumimoji="1" lang="ja-JP" altLang="en-US" sz="6000" dirty="0"/>
          </a:p>
        </p:txBody>
      </p:sp>
      <p:sp>
        <p:nvSpPr>
          <p:cNvPr id="3" name="コンテンツ プレースホルダー 2">
            <a:extLst>
              <a:ext uri="{FF2B5EF4-FFF2-40B4-BE49-F238E27FC236}">
                <a16:creationId xmlns:a16="http://schemas.microsoft.com/office/drawing/2014/main" id="{2168FFEF-B8E2-4B03-A6DF-5E143A285D77}"/>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111472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6069BA-D39A-4FDA-A42A-25EA3AF4F551}"/>
              </a:ext>
            </a:extLst>
          </p:cNvPr>
          <p:cNvSpPr>
            <a:spLocks noGrp="1"/>
          </p:cNvSpPr>
          <p:nvPr>
            <p:ph type="title"/>
          </p:nvPr>
        </p:nvSpPr>
        <p:spPr>
          <a:xfrm>
            <a:off x="410817" y="365125"/>
            <a:ext cx="11224592" cy="1325563"/>
          </a:xfrm>
        </p:spPr>
        <p:txBody>
          <a:bodyPr>
            <a:normAutofit/>
          </a:bodyPr>
          <a:lstStyle/>
          <a:p>
            <a:pPr algn="ctr"/>
            <a:r>
              <a:rPr lang="ja-JP" altLang="en-US" sz="5400" b="1" dirty="0"/>
              <a:t>十二指腸アプローチ　事前知識</a:t>
            </a:r>
            <a:endParaRPr kumimoji="1" lang="ja-JP" altLang="en-US" sz="5400" b="1" dirty="0"/>
          </a:p>
        </p:txBody>
      </p:sp>
      <p:sp>
        <p:nvSpPr>
          <p:cNvPr id="3" name="コンテンツ プレースホルダー 2">
            <a:extLst>
              <a:ext uri="{FF2B5EF4-FFF2-40B4-BE49-F238E27FC236}">
                <a16:creationId xmlns:a16="http://schemas.microsoft.com/office/drawing/2014/main" id="{F24B592C-7BE2-4BBE-91BF-D7A4945B501E}"/>
              </a:ext>
            </a:extLst>
          </p:cNvPr>
          <p:cNvSpPr>
            <a:spLocks noGrp="1"/>
          </p:cNvSpPr>
          <p:nvPr>
            <p:ph sz="half" idx="1"/>
          </p:nvPr>
        </p:nvSpPr>
        <p:spPr>
          <a:xfrm>
            <a:off x="838200" y="1825625"/>
            <a:ext cx="5181600" cy="4351338"/>
          </a:xfrm>
        </p:spPr>
        <p:txBody>
          <a:bodyPr/>
          <a:lstStyle/>
          <a:p>
            <a:pPr marL="0" indent="0">
              <a:buNone/>
            </a:pPr>
            <a:r>
              <a:rPr lang="ja-JP" altLang="en-US" b="1" u="sng" dirty="0"/>
              <a:t>■十二指腸の反射点</a:t>
            </a:r>
            <a:endParaRPr lang="en-US" altLang="ja-JP" b="1" u="sng" dirty="0"/>
          </a:p>
          <a:p>
            <a:pPr marL="0" indent="0">
              <a:buNone/>
            </a:pPr>
            <a:r>
              <a:rPr lang="ja-JP" altLang="en-US" dirty="0"/>
              <a:t>①左母指の水かき遠位部</a:t>
            </a:r>
            <a:endParaRPr lang="en-US" altLang="ja-JP" dirty="0"/>
          </a:p>
          <a:p>
            <a:pPr marL="0" indent="0">
              <a:buNone/>
            </a:pPr>
            <a:endParaRPr lang="en-US" altLang="ja-JP" dirty="0"/>
          </a:p>
          <a:p>
            <a:pPr marL="0" indent="0">
              <a:buNone/>
            </a:pPr>
            <a:r>
              <a:rPr lang="ja-JP" altLang="en-US" b="1" u="sng" dirty="0"/>
              <a:t>■十二指腸の評価</a:t>
            </a:r>
            <a:endParaRPr lang="en-US" altLang="ja-JP" b="1" u="sng" dirty="0"/>
          </a:p>
          <a:p>
            <a:pPr marL="0" indent="0">
              <a:buNone/>
            </a:pPr>
            <a:r>
              <a:rPr lang="ja-JP" altLang="en-US" dirty="0"/>
              <a:t>①反射点の硬さ</a:t>
            </a:r>
            <a:endParaRPr lang="en-US" altLang="ja-JP" dirty="0"/>
          </a:p>
          <a:p>
            <a:pPr marL="0" indent="0">
              <a:buNone/>
            </a:pPr>
            <a:r>
              <a:rPr lang="ja-JP" altLang="en-US" dirty="0"/>
              <a:t>②十二指腸の硬さ</a:t>
            </a:r>
            <a:endParaRPr lang="en-US" altLang="ja-JP" dirty="0"/>
          </a:p>
          <a:p>
            <a:pPr marL="0" indent="0">
              <a:buNone/>
            </a:pPr>
            <a:r>
              <a:rPr lang="ja-JP" altLang="en-US" dirty="0"/>
              <a:t>③十二指腸の圧痛</a:t>
            </a:r>
            <a:endParaRPr lang="en-US" altLang="ja-JP" dirty="0"/>
          </a:p>
          <a:p>
            <a:endParaRPr kumimoji="1" lang="ja-JP" altLang="en-US" dirty="0"/>
          </a:p>
        </p:txBody>
      </p:sp>
      <p:pic>
        <p:nvPicPr>
          <p:cNvPr id="6" name="コンテンツ プレースホルダー 5">
            <a:extLst>
              <a:ext uri="{FF2B5EF4-FFF2-40B4-BE49-F238E27FC236}">
                <a16:creationId xmlns:a16="http://schemas.microsoft.com/office/drawing/2014/main" id="{B4D20652-797F-4079-BAF9-6D017AA5E49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68061" y="1690688"/>
            <a:ext cx="4351338" cy="4351338"/>
          </a:xfrm>
        </p:spPr>
      </p:pic>
    </p:spTree>
    <p:extLst>
      <p:ext uri="{BB962C8B-B14F-4D97-AF65-F5344CB8AC3E}">
        <p14:creationId xmlns:p14="http://schemas.microsoft.com/office/powerpoint/2010/main" val="366334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1E7668-247F-4457-8515-2E1EA430DB25}"/>
              </a:ext>
            </a:extLst>
          </p:cNvPr>
          <p:cNvSpPr>
            <a:spLocks noGrp="1"/>
          </p:cNvSpPr>
          <p:nvPr>
            <p:ph type="title"/>
          </p:nvPr>
        </p:nvSpPr>
        <p:spPr/>
        <p:txBody>
          <a:bodyPr>
            <a:normAutofit/>
          </a:bodyPr>
          <a:lstStyle/>
          <a:p>
            <a:pPr algn="ctr"/>
            <a:r>
              <a:rPr lang="en-US" altLang="ja-JP" sz="4800" b="1" dirty="0">
                <a:latin typeface="+mn-ea"/>
                <a:ea typeface="+mn-ea"/>
              </a:rPr>
              <a:t>TOTAL CARE </a:t>
            </a:r>
            <a:r>
              <a:rPr lang="ja-JP" altLang="en-US" sz="4800" b="1" dirty="0">
                <a:latin typeface="+mn-ea"/>
                <a:ea typeface="+mn-ea"/>
              </a:rPr>
              <a:t>アプローチ協会 理念</a:t>
            </a:r>
            <a:endParaRPr kumimoji="1" lang="ja-JP" altLang="en-US" sz="4800" b="1" dirty="0">
              <a:latin typeface="+mn-ea"/>
              <a:ea typeface="+mn-ea"/>
            </a:endParaRPr>
          </a:p>
        </p:txBody>
      </p:sp>
      <p:sp>
        <p:nvSpPr>
          <p:cNvPr id="3" name="コンテンツ プレースホルダー 2">
            <a:extLst>
              <a:ext uri="{FF2B5EF4-FFF2-40B4-BE49-F238E27FC236}">
                <a16:creationId xmlns:a16="http://schemas.microsoft.com/office/drawing/2014/main" id="{8D4F7794-CC86-47B0-B7B1-D1090E1EDE08}"/>
              </a:ext>
            </a:extLst>
          </p:cNvPr>
          <p:cNvSpPr>
            <a:spLocks noGrp="1"/>
          </p:cNvSpPr>
          <p:nvPr>
            <p:ph idx="1"/>
          </p:nvPr>
        </p:nvSpPr>
        <p:spPr/>
        <p:txBody>
          <a:bodyPr/>
          <a:lstStyle/>
          <a:p>
            <a:pPr marL="0" indent="0">
              <a:buNone/>
            </a:pPr>
            <a:r>
              <a:rPr kumimoji="1" lang="en-US" altLang="ja-JP" sz="2400" b="1" dirty="0"/>
              <a:t>【</a:t>
            </a:r>
            <a:r>
              <a:rPr kumimoji="1" lang="ja-JP" altLang="en-US" sz="2400" b="1" dirty="0"/>
              <a:t>協会理念</a:t>
            </a:r>
            <a:r>
              <a:rPr kumimoji="1" lang="en-US" altLang="ja-JP" sz="2400" b="1" dirty="0"/>
              <a:t>】</a:t>
            </a:r>
          </a:p>
          <a:p>
            <a:pPr marL="0" indent="0">
              <a:buNone/>
            </a:pPr>
            <a:r>
              <a:rPr lang="ja-JP" altLang="ja-JP" sz="2400" dirty="0"/>
              <a:t>私たちのミッションは、自らの学び・成長を通して、確かな知識・技術を持った女性セラピストを世の中に生み出すことである。この活動により、女性セラピストが行う社会貢献を全面的に支援していく。</a:t>
            </a:r>
          </a:p>
          <a:p>
            <a:pPr marL="0" indent="0">
              <a:buNone/>
            </a:pPr>
            <a:r>
              <a:rPr lang="ja-JP" altLang="ja-JP" sz="2400" dirty="0"/>
              <a:t>人々の『美しさ』と『健康』を最大限サポートし、予防医学としても日本社会に貢献していくことを喜びとする。</a:t>
            </a:r>
          </a:p>
          <a:p>
            <a:pPr marL="0" indent="0">
              <a:buNone/>
            </a:pPr>
            <a:endParaRPr kumimoji="1" lang="en-US" altLang="ja-JP" dirty="0"/>
          </a:p>
          <a:p>
            <a:pPr marL="0" indent="0">
              <a:buNone/>
            </a:pPr>
            <a:endParaRPr kumimoji="1" lang="ja-JP" altLang="en-US" dirty="0"/>
          </a:p>
        </p:txBody>
      </p:sp>
      <p:pic>
        <p:nvPicPr>
          <p:cNvPr id="4" name="図 3">
            <a:extLst>
              <a:ext uri="{FF2B5EF4-FFF2-40B4-BE49-F238E27FC236}">
                <a16:creationId xmlns:a16="http://schemas.microsoft.com/office/drawing/2014/main" id="{F3E0C9D7-750F-49DD-B6C7-2D8B3F112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9566" y="4494110"/>
            <a:ext cx="7112861" cy="2118725"/>
          </a:xfrm>
          <a:prstGeom prst="rect">
            <a:avLst/>
          </a:prstGeom>
        </p:spPr>
      </p:pic>
    </p:spTree>
    <p:extLst>
      <p:ext uri="{BB962C8B-B14F-4D97-AF65-F5344CB8AC3E}">
        <p14:creationId xmlns:p14="http://schemas.microsoft.com/office/powerpoint/2010/main" val="344193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8E408E-8786-40ED-8997-E6023AC5D25F}"/>
              </a:ext>
            </a:extLst>
          </p:cNvPr>
          <p:cNvSpPr>
            <a:spLocks noGrp="1"/>
          </p:cNvSpPr>
          <p:nvPr>
            <p:ph type="title"/>
          </p:nvPr>
        </p:nvSpPr>
        <p:spPr/>
        <p:txBody>
          <a:bodyPr>
            <a:normAutofit/>
          </a:bodyPr>
          <a:lstStyle/>
          <a:p>
            <a:pPr algn="ctr"/>
            <a:r>
              <a:rPr kumimoji="1" lang="ja-JP" altLang="en-US" sz="6000" b="1" dirty="0"/>
              <a:t>十二指腸テクニック　実技</a:t>
            </a:r>
          </a:p>
        </p:txBody>
      </p:sp>
      <p:sp>
        <p:nvSpPr>
          <p:cNvPr id="3" name="コンテンツ プレースホルダー 2">
            <a:extLst>
              <a:ext uri="{FF2B5EF4-FFF2-40B4-BE49-F238E27FC236}">
                <a16:creationId xmlns:a16="http://schemas.microsoft.com/office/drawing/2014/main" id="{59F1916E-0681-4A88-82AB-0151117BC05F}"/>
              </a:ext>
            </a:extLst>
          </p:cNvPr>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2382294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29C630-DB91-4834-BE27-328CB5626918}"/>
              </a:ext>
            </a:extLst>
          </p:cNvPr>
          <p:cNvSpPr>
            <a:spLocks noGrp="1"/>
          </p:cNvSpPr>
          <p:nvPr>
            <p:ph type="title"/>
          </p:nvPr>
        </p:nvSpPr>
        <p:spPr/>
        <p:txBody>
          <a:bodyPr>
            <a:normAutofit/>
          </a:bodyPr>
          <a:lstStyle/>
          <a:p>
            <a:pPr algn="ctr"/>
            <a:r>
              <a:rPr kumimoji="1" lang="ja-JP" altLang="en-US" sz="5400" b="1" dirty="0"/>
              <a:t>小腸テクニック　事前知識</a:t>
            </a:r>
          </a:p>
        </p:txBody>
      </p:sp>
      <p:sp>
        <p:nvSpPr>
          <p:cNvPr id="3" name="コンテンツ プレースホルダー 2">
            <a:extLst>
              <a:ext uri="{FF2B5EF4-FFF2-40B4-BE49-F238E27FC236}">
                <a16:creationId xmlns:a16="http://schemas.microsoft.com/office/drawing/2014/main" id="{E9FAA424-2046-4714-A193-A6433838B4A9}"/>
              </a:ext>
            </a:extLst>
          </p:cNvPr>
          <p:cNvSpPr>
            <a:spLocks noGrp="1"/>
          </p:cNvSpPr>
          <p:nvPr>
            <p:ph idx="1"/>
          </p:nvPr>
        </p:nvSpPr>
        <p:spPr/>
        <p:txBody>
          <a:bodyPr/>
          <a:lstStyle/>
          <a:p>
            <a:pPr marL="0" indent="0">
              <a:buNone/>
            </a:pPr>
            <a:r>
              <a:rPr lang="ja-JP" altLang="en-US" b="1" u="sng" dirty="0"/>
              <a:t>■小腸の反射点</a:t>
            </a:r>
            <a:endParaRPr lang="en-US" altLang="ja-JP" b="1" u="sng" dirty="0"/>
          </a:p>
          <a:p>
            <a:pPr marL="0" indent="0">
              <a:buNone/>
            </a:pPr>
            <a:r>
              <a:rPr lang="ja-JP" altLang="en-US" dirty="0"/>
              <a:t>①第</a:t>
            </a:r>
            <a:r>
              <a:rPr lang="en-US" altLang="ja-JP" dirty="0"/>
              <a:t>3</a:t>
            </a:r>
            <a:r>
              <a:rPr lang="ja-JP" altLang="en-US" dirty="0"/>
              <a:t>肋骨外側</a:t>
            </a:r>
            <a:r>
              <a:rPr lang="en-US" altLang="ja-JP" dirty="0"/>
              <a:t>(</a:t>
            </a:r>
            <a:r>
              <a:rPr lang="ja-JP" altLang="en-US" dirty="0"/>
              <a:t>左右</a:t>
            </a:r>
            <a:r>
              <a:rPr lang="en-US" altLang="ja-JP" dirty="0"/>
              <a:t>)</a:t>
            </a:r>
          </a:p>
          <a:p>
            <a:pPr marL="0" indent="0">
              <a:buNone/>
            </a:pPr>
            <a:endParaRPr lang="en-US" altLang="ja-JP" dirty="0"/>
          </a:p>
          <a:p>
            <a:pPr marL="0" indent="0">
              <a:buNone/>
            </a:pPr>
            <a:r>
              <a:rPr lang="ja-JP" altLang="en-US" b="1" u="sng" dirty="0"/>
              <a:t>■小腸の評価</a:t>
            </a:r>
            <a:endParaRPr lang="en-US" altLang="ja-JP" b="1" u="sng" dirty="0"/>
          </a:p>
          <a:p>
            <a:pPr marL="0" indent="0">
              <a:buNone/>
            </a:pPr>
            <a:r>
              <a:rPr lang="ja-JP" altLang="en-US" dirty="0"/>
              <a:t>①体幹の柔らかさ</a:t>
            </a:r>
            <a:endParaRPr lang="en-US" altLang="ja-JP" dirty="0"/>
          </a:p>
          <a:p>
            <a:pPr marL="0" indent="0">
              <a:buNone/>
            </a:pPr>
            <a:r>
              <a:rPr lang="ja-JP" altLang="en-US" dirty="0"/>
              <a:t>②小腸の可動性</a:t>
            </a:r>
            <a:endParaRPr lang="en-US" altLang="ja-JP" dirty="0"/>
          </a:p>
          <a:p>
            <a:pPr marL="0" indent="0">
              <a:buNone/>
            </a:pPr>
            <a:r>
              <a:rPr lang="ja-JP" altLang="en-US" dirty="0"/>
              <a:t>③反射点の圧痛</a:t>
            </a:r>
            <a:endParaRPr lang="en-US" altLang="ja-JP" dirty="0"/>
          </a:p>
          <a:p>
            <a:pPr marL="0" indent="0">
              <a:buNone/>
            </a:pPr>
            <a:endParaRPr kumimoji="1" lang="ja-JP" altLang="en-US" dirty="0"/>
          </a:p>
        </p:txBody>
      </p:sp>
      <p:pic>
        <p:nvPicPr>
          <p:cNvPr id="5" name="図 4" descr="室内 が含まれている画像&#10;&#10;自動的に生成された説明">
            <a:extLst>
              <a:ext uri="{FF2B5EF4-FFF2-40B4-BE49-F238E27FC236}">
                <a16:creationId xmlns:a16="http://schemas.microsoft.com/office/drawing/2014/main" id="{A37EAC23-A7DB-475A-8B63-2AC2E431E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7704" y="1667669"/>
            <a:ext cx="4678948" cy="4667250"/>
          </a:xfrm>
          <a:prstGeom prst="rect">
            <a:avLst/>
          </a:prstGeom>
        </p:spPr>
      </p:pic>
    </p:spTree>
    <p:extLst>
      <p:ext uri="{BB962C8B-B14F-4D97-AF65-F5344CB8AC3E}">
        <p14:creationId xmlns:p14="http://schemas.microsoft.com/office/powerpoint/2010/main" val="3054421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8F84E8-BE9A-4B7D-8EA8-E3ACD71EC28A}"/>
              </a:ext>
            </a:extLst>
          </p:cNvPr>
          <p:cNvSpPr>
            <a:spLocks noGrp="1"/>
          </p:cNvSpPr>
          <p:nvPr>
            <p:ph type="title"/>
          </p:nvPr>
        </p:nvSpPr>
        <p:spPr/>
        <p:txBody>
          <a:bodyPr>
            <a:normAutofit/>
          </a:bodyPr>
          <a:lstStyle/>
          <a:p>
            <a:pPr algn="ctr"/>
            <a:r>
              <a:rPr lang="ja-JP" altLang="en-US" sz="6000" b="1" dirty="0"/>
              <a:t>小腸テクニック　実技</a:t>
            </a:r>
            <a:endParaRPr kumimoji="1" lang="ja-JP" altLang="en-US" sz="6000" b="1" dirty="0"/>
          </a:p>
        </p:txBody>
      </p:sp>
      <p:sp>
        <p:nvSpPr>
          <p:cNvPr id="3" name="コンテンツ プレースホルダー 2">
            <a:extLst>
              <a:ext uri="{FF2B5EF4-FFF2-40B4-BE49-F238E27FC236}">
                <a16:creationId xmlns:a16="http://schemas.microsoft.com/office/drawing/2014/main" id="{71F67C61-4D2E-45BF-ADA5-10D8DD11380E}"/>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079102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CE56B1-DAED-4B64-B013-6529EC4F63F6}"/>
              </a:ext>
            </a:extLst>
          </p:cNvPr>
          <p:cNvSpPr>
            <a:spLocks noGrp="1"/>
          </p:cNvSpPr>
          <p:nvPr>
            <p:ph type="title"/>
          </p:nvPr>
        </p:nvSpPr>
        <p:spPr/>
        <p:txBody>
          <a:bodyPr>
            <a:normAutofit/>
          </a:bodyPr>
          <a:lstStyle/>
          <a:p>
            <a:pPr algn="ctr"/>
            <a:r>
              <a:rPr kumimoji="1" lang="ja-JP" altLang="en-US" sz="6000" b="1" dirty="0"/>
              <a:t>大腸テクニック　事前知識</a:t>
            </a:r>
          </a:p>
        </p:txBody>
      </p:sp>
      <p:sp>
        <p:nvSpPr>
          <p:cNvPr id="3" name="コンテンツ プレースホルダー 2">
            <a:extLst>
              <a:ext uri="{FF2B5EF4-FFF2-40B4-BE49-F238E27FC236}">
                <a16:creationId xmlns:a16="http://schemas.microsoft.com/office/drawing/2014/main" id="{DF3590A5-F3C3-4908-91DA-4CE7751C2204}"/>
              </a:ext>
            </a:extLst>
          </p:cNvPr>
          <p:cNvSpPr>
            <a:spLocks noGrp="1"/>
          </p:cNvSpPr>
          <p:nvPr>
            <p:ph idx="1"/>
          </p:nvPr>
        </p:nvSpPr>
        <p:spPr/>
        <p:txBody>
          <a:bodyPr/>
          <a:lstStyle/>
          <a:p>
            <a:pPr marL="0" indent="0">
              <a:buNone/>
            </a:pPr>
            <a:r>
              <a:rPr lang="ja-JP" altLang="en-US" b="1" u="sng" dirty="0"/>
              <a:t>■大腸の反射点</a:t>
            </a:r>
            <a:endParaRPr lang="en-US" altLang="ja-JP" b="1" u="sng" dirty="0"/>
          </a:p>
          <a:p>
            <a:pPr marL="0" indent="0">
              <a:buNone/>
            </a:pPr>
            <a:r>
              <a:rPr lang="ja-JP" altLang="en-US" dirty="0"/>
              <a:t>①右母指球の近位部</a:t>
            </a:r>
            <a:r>
              <a:rPr lang="en-US" altLang="ja-JP" dirty="0"/>
              <a:t>(</a:t>
            </a:r>
            <a:r>
              <a:rPr lang="ja-JP" altLang="en-US" dirty="0"/>
              <a:t>回盲弁</a:t>
            </a:r>
            <a:r>
              <a:rPr lang="en-US" altLang="ja-JP" dirty="0"/>
              <a:t>)</a:t>
            </a:r>
          </a:p>
          <a:p>
            <a:pPr marL="0" indent="0">
              <a:buNone/>
            </a:pPr>
            <a:r>
              <a:rPr lang="ja-JP" altLang="en-US" dirty="0"/>
              <a:t>②左母指球の近位部</a:t>
            </a:r>
            <a:r>
              <a:rPr lang="en-US" altLang="ja-JP" dirty="0"/>
              <a:t>(S</a:t>
            </a:r>
            <a:r>
              <a:rPr lang="ja-JP" altLang="en-US" dirty="0"/>
              <a:t>状結腸</a:t>
            </a:r>
            <a:r>
              <a:rPr lang="en-US" altLang="ja-JP" dirty="0"/>
              <a:t>)</a:t>
            </a:r>
          </a:p>
          <a:p>
            <a:pPr marL="0" indent="0">
              <a:buNone/>
            </a:pPr>
            <a:endParaRPr lang="en-US" altLang="ja-JP" dirty="0"/>
          </a:p>
          <a:p>
            <a:pPr marL="0" indent="0">
              <a:buNone/>
            </a:pPr>
            <a:r>
              <a:rPr lang="ja-JP" altLang="en-US" b="1" u="sng" dirty="0"/>
              <a:t>■大腸の評価</a:t>
            </a:r>
            <a:endParaRPr lang="en-US" altLang="ja-JP" b="1" u="sng" dirty="0"/>
          </a:p>
          <a:p>
            <a:pPr marL="0" indent="0">
              <a:buNone/>
            </a:pPr>
            <a:r>
              <a:rPr lang="ja-JP" altLang="en-US" dirty="0"/>
              <a:t>①大腸の硬さ</a:t>
            </a:r>
            <a:endParaRPr lang="en-US" altLang="ja-JP" dirty="0"/>
          </a:p>
          <a:p>
            <a:pPr marL="0" indent="0">
              <a:buNone/>
            </a:pPr>
            <a:r>
              <a:rPr kumimoji="1" lang="ja-JP" altLang="en-US" dirty="0"/>
              <a:t>②首や腰の柔軟性</a:t>
            </a:r>
          </a:p>
        </p:txBody>
      </p:sp>
      <p:pic>
        <p:nvPicPr>
          <p:cNvPr id="4" name="図 3">
            <a:extLst>
              <a:ext uri="{FF2B5EF4-FFF2-40B4-BE49-F238E27FC236}">
                <a16:creationId xmlns:a16="http://schemas.microsoft.com/office/drawing/2014/main" id="{DEBD7426-B4B0-4971-8A77-AFF981ADD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2609" y="2126912"/>
            <a:ext cx="5594553" cy="4184988"/>
          </a:xfrm>
          <a:prstGeom prst="rect">
            <a:avLst/>
          </a:prstGeom>
        </p:spPr>
      </p:pic>
    </p:spTree>
    <p:extLst>
      <p:ext uri="{BB962C8B-B14F-4D97-AF65-F5344CB8AC3E}">
        <p14:creationId xmlns:p14="http://schemas.microsoft.com/office/powerpoint/2010/main" val="2159613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9EF114-A684-4E16-AFA3-0482CCBD307C}"/>
              </a:ext>
            </a:extLst>
          </p:cNvPr>
          <p:cNvSpPr>
            <a:spLocks noGrp="1"/>
          </p:cNvSpPr>
          <p:nvPr>
            <p:ph type="title"/>
          </p:nvPr>
        </p:nvSpPr>
        <p:spPr/>
        <p:txBody>
          <a:bodyPr>
            <a:normAutofit/>
          </a:bodyPr>
          <a:lstStyle/>
          <a:p>
            <a:pPr algn="ctr"/>
            <a:r>
              <a:rPr kumimoji="1" lang="ja-JP" altLang="en-US" sz="6000" b="1" dirty="0"/>
              <a:t>大腸テクニック　実技</a:t>
            </a:r>
          </a:p>
        </p:txBody>
      </p:sp>
      <p:sp>
        <p:nvSpPr>
          <p:cNvPr id="3" name="コンテンツ プレースホルダー 2">
            <a:extLst>
              <a:ext uri="{FF2B5EF4-FFF2-40B4-BE49-F238E27FC236}">
                <a16:creationId xmlns:a16="http://schemas.microsoft.com/office/drawing/2014/main" id="{11214F83-A020-48C2-88CB-21C753539254}"/>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095817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21ABA0-81B0-4EFA-859B-54F2FEA7D967}"/>
              </a:ext>
            </a:extLst>
          </p:cNvPr>
          <p:cNvSpPr>
            <a:spLocks noGrp="1"/>
          </p:cNvSpPr>
          <p:nvPr>
            <p:ph type="title"/>
          </p:nvPr>
        </p:nvSpPr>
        <p:spPr/>
        <p:txBody>
          <a:bodyPr>
            <a:normAutofit/>
          </a:bodyPr>
          <a:lstStyle/>
          <a:p>
            <a:pPr algn="ctr"/>
            <a:r>
              <a:rPr kumimoji="1" lang="ja-JP" altLang="en-US" sz="5400" b="1" dirty="0"/>
              <a:t>胃のテクニック　事前知識</a:t>
            </a:r>
          </a:p>
        </p:txBody>
      </p:sp>
      <p:sp>
        <p:nvSpPr>
          <p:cNvPr id="3" name="コンテンツ プレースホルダー 2">
            <a:extLst>
              <a:ext uri="{FF2B5EF4-FFF2-40B4-BE49-F238E27FC236}">
                <a16:creationId xmlns:a16="http://schemas.microsoft.com/office/drawing/2014/main" id="{D242ED7C-E010-4AEF-A730-5C435DB6825F}"/>
              </a:ext>
            </a:extLst>
          </p:cNvPr>
          <p:cNvSpPr>
            <a:spLocks noGrp="1"/>
          </p:cNvSpPr>
          <p:nvPr>
            <p:ph idx="1"/>
          </p:nvPr>
        </p:nvSpPr>
        <p:spPr/>
        <p:txBody>
          <a:bodyPr/>
          <a:lstStyle/>
          <a:p>
            <a:pPr marL="0" indent="0">
              <a:buNone/>
            </a:pPr>
            <a:r>
              <a:rPr lang="ja-JP" altLang="en-US" b="1" u="sng" dirty="0"/>
              <a:t>■胃の反射点</a:t>
            </a:r>
            <a:endParaRPr lang="en-US" altLang="ja-JP" b="1" u="sng" dirty="0"/>
          </a:p>
          <a:p>
            <a:pPr marL="0" indent="0">
              <a:buNone/>
            </a:pPr>
            <a:r>
              <a:rPr lang="en-US" altLang="ja-JP" dirty="0"/>
              <a:t>①</a:t>
            </a:r>
            <a:r>
              <a:rPr lang="ja-JP" altLang="en-US" dirty="0"/>
              <a:t>右母指球遠位部 </a:t>
            </a:r>
            <a:endParaRPr lang="en-US" altLang="ja-JP" dirty="0"/>
          </a:p>
          <a:p>
            <a:pPr marL="0" indent="0">
              <a:buNone/>
            </a:pPr>
            <a:r>
              <a:rPr lang="en-US" altLang="ja-JP" dirty="0"/>
              <a:t>②</a:t>
            </a:r>
            <a:r>
              <a:rPr lang="ja-JP" altLang="en-US" dirty="0"/>
              <a:t>第 </a:t>
            </a:r>
            <a:r>
              <a:rPr lang="en-US" altLang="ja-JP" dirty="0"/>
              <a:t>3 </a:t>
            </a:r>
            <a:r>
              <a:rPr lang="ja-JP" altLang="en-US" dirty="0"/>
              <a:t>肋骨中央</a:t>
            </a:r>
            <a:r>
              <a:rPr lang="en-US" altLang="ja-JP" dirty="0"/>
              <a:t>(</a:t>
            </a:r>
            <a:r>
              <a:rPr lang="ja-JP" altLang="en-US" dirty="0"/>
              <a:t>左</a:t>
            </a:r>
            <a:r>
              <a:rPr lang="en-US" altLang="ja-JP" dirty="0"/>
              <a:t>) </a:t>
            </a:r>
          </a:p>
          <a:p>
            <a:pPr marL="0" indent="0">
              <a:buNone/>
            </a:pPr>
            <a:r>
              <a:rPr lang="en-US" altLang="ja-JP" dirty="0"/>
              <a:t>③</a:t>
            </a:r>
            <a:r>
              <a:rPr lang="ja-JP" altLang="en-US" dirty="0"/>
              <a:t>胸椎</a:t>
            </a:r>
            <a:r>
              <a:rPr lang="en-US" altLang="ja-JP" dirty="0"/>
              <a:t>7</a:t>
            </a:r>
            <a:r>
              <a:rPr lang="ja-JP" altLang="en-US" dirty="0"/>
              <a:t>番</a:t>
            </a:r>
            <a:endParaRPr lang="en-US" altLang="ja-JP" dirty="0"/>
          </a:p>
          <a:p>
            <a:pPr marL="0" indent="0">
              <a:buNone/>
            </a:pPr>
            <a:endParaRPr lang="en-US" altLang="ja-JP" dirty="0"/>
          </a:p>
          <a:p>
            <a:pPr marL="0" indent="0">
              <a:buNone/>
            </a:pPr>
            <a:r>
              <a:rPr lang="ja-JP" altLang="en-US" b="1" u="sng" dirty="0"/>
              <a:t>■胃の評価</a:t>
            </a:r>
            <a:endParaRPr lang="en-US" altLang="ja-JP" b="1" u="sng" dirty="0"/>
          </a:p>
          <a:p>
            <a:pPr marL="0" indent="0">
              <a:buNone/>
            </a:pPr>
            <a:r>
              <a:rPr lang="ja-JP" altLang="en-US" dirty="0"/>
              <a:t>①反射点の硬さ</a:t>
            </a:r>
            <a:endParaRPr lang="en-US" altLang="ja-JP" dirty="0"/>
          </a:p>
          <a:p>
            <a:pPr marL="0" indent="0">
              <a:buNone/>
            </a:pPr>
            <a:r>
              <a:rPr kumimoji="1" lang="ja-JP" altLang="en-US" dirty="0"/>
              <a:t>②肩の上げやすさ</a:t>
            </a:r>
          </a:p>
        </p:txBody>
      </p:sp>
      <p:pic>
        <p:nvPicPr>
          <p:cNvPr id="4" name="図 3">
            <a:extLst>
              <a:ext uri="{FF2B5EF4-FFF2-40B4-BE49-F238E27FC236}">
                <a16:creationId xmlns:a16="http://schemas.microsoft.com/office/drawing/2014/main" id="{2E890B04-3496-4C8B-AEA7-32A4DD3AF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0940" y="1825625"/>
            <a:ext cx="3259303" cy="4351338"/>
          </a:xfrm>
          <a:prstGeom prst="rect">
            <a:avLst/>
          </a:prstGeom>
        </p:spPr>
      </p:pic>
    </p:spTree>
    <p:extLst>
      <p:ext uri="{BB962C8B-B14F-4D97-AF65-F5344CB8AC3E}">
        <p14:creationId xmlns:p14="http://schemas.microsoft.com/office/powerpoint/2010/main" val="3200547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2FC8CC-A3A0-4BB2-A943-EE115630FCBB}"/>
              </a:ext>
            </a:extLst>
          </p:cNvPr>
          <p:cNvSpPr>
            <a:spLocks noGrp="1"/>
          </p:cNvSpPr>
          <p:nvPr>
            <p:ph type="title"/>
          </p:nvPr>
        </p:nvSpPr>
        <p:spPr/>
        <p:txBody>
          <a:bodyPr>
            <a:normAutofit/>
          </a:bodyPr>
          <a:lstStyle/>
          <a:p>
            <a:pPr algn="ctr"/>
            <a:r>
              <a:rPr lang="ja-JP" altLang="en-US" sz="6000" b="1" dirty="0"/>
              <a:t>胃のテクニック　実技</a:t>
            </a:r>
            <a:endParaRPr kumimoji="1" lang="ja-JP" altLang="en-US" sz="6000" dirty="0"/>
          </a:p>
        </p:txBody>
      </p:sp>
      <p:sp>
        <p:nvSpPr>
          <p:cNvPr id="3" name="コンテンツ プレースホルダー 2">
            <a:extLst>
              <a:ext uri="{FF2B5EF4-FFF2-40B4-BE49-F238E27FC236}">
                <a16:creationId xmlns:a16="http://schemas.microsoft.com/office/drawing/2014/main" id="{8FAE59B3-D4E3-4935-854D-6C0038BE2791}"/>
              </a:ext>
            </a:extLst>
          </p:cNvPr>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3328767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023738-642D-4FDB-B46F-54885F7985B3}"/>
              </a:ext>
            </a:extLst>
          </p:cNvPr>
          <p:cNvSpPr>
            <a:spLocks noGrp="1"/>
          </p:cNvSpPr>
          <p:nvPr>
            <p:ph type="title"/>
          </p:nvPr>
        </p:nvSpPr>
        <p:spPr/>
        <p:txBody>
          <a:bodyPr>
            <a:normAutofit/>
          </a:bodyPr>
          <a:lstStyle/>
          <a:p>
            <a:pPr algn="ctr"/>
            <a:r>
              <a:rPr kumimoji="1" lang="ja-JP" altLang="en-US" sz="5400" b="1" dirty="0"/>
              <a:t>脾臓テクニック　事前知識</a:t>
            </a:r>
          </a:p>
        </p:txBody>
      </p:sp>
      <p:sp>
        <p:nvSpPr>
          <p:cNvPr id="3" name="コンテンツ プレースホルダー 2">
            <a:extLst>
              <a:ext uri="{FF2B5EF4-FFF2-40B4-BE49-F238E27FC236}">
                <a16:creationId xmlns:a16="http://schemas.microsoft.com/office/drawing/2014/main" id="{8AA66D7E-87AA-4B5F-B76D-D6FFC73CD82B}"/>
              </a:ext>
            </a:extLst>
          </p:cNvPr>
          <p:cNvSpPr>
            <a:spLocks noGrp="1"/>
          </p:cNvSpPr>
          <p:nvPr>
            <p:ph idx="1"/>
          </p:nvPr>
        </p:nvSpPr>
        <p:spPr/>
        <p:txBody>
          <a:bodyPr/>
          <a:lstStyle/>
          <a:p>
            <a:pPr marL="0" indent="0">
              <a:buNone/>
            </a:pPr>
            <a:r>
              <a:rPr lang="ja-JP" altLang="en-US" b="1" u="sng" dirty="0"/>
              <a:t>■脾臓の反射点</a:t>
            </a:r>
            <a:endParaRPr lang="en-US" altLang="ja-JP" b="1" u="sng" dirty="0"/>
          </a:p>
          <a:p>
            <a:pPr marL="0" indent="0">
              <a:buNone/>
            </a:pPr>
            <a:r>
              <a:rPr lang="en-US" altLang="ja-JP" dirty="0"/>
              <a:t>①</a:t>
            </a:r>
            <a:r>
              <a:rPr lang="ja-JP" altLang="en-US" dirty="0"/>
              <a:t>左母指水かき </a:t>
            </a:r>
            <a:endParaRPr lang="en-US" altLang="ja-JP" dirty="0"/>
          </a:p>
          <a:p>
            <a:pPr marL="0" indent="0">
              <a:buNone/>
            </a:pPr>
            <a:r>
              <a:rPr lang="ja-JP" altLang="en-US" dirty="0"/>
              <a:t>②左恥骨</a:t>
            </a:r>
            <a:endParaRPr lang="en-US" altLang="ja-JP" dirty="0"/>
          </a:p>
          <a:p>
            <a:pPr marL="0" indent="0">
              <a:buNone/>
            </a:pPr>
            <a:endParaRPr lang="en-US" altLang="ja-JP" dirty="0"/>
          </a:p>
          <a:p>
            <a:pPr marL="0" indent="0">
              <a:buNone/>
            </a:pPr>
            <a:r>
              <a:rPr lang="ja-JP" altLang="en-US" b="1" u="sng" dirty="0"/>
              <a:t>■脾臓の評価</a:t>
            </a:r>
            <a:endParaRPr lang="en-US" altLang="ja-JP" b="1" u="sng" dirty="0"/>
          </a:p>
          <a:p>
            <a:pPr marL="0" indent="0">
              <a:buNone/>
            </a:pPr>
            <a:r>
              <a:rPr kumimoji="1" lang="ja-JP" altLang="en-US" dirty="0"/>
              <a:t>①左肩の柔軟性</a:t>
            </a:r>
            <a:endParaRPr kumimoji="1" lang="en-US" altLang="ja-JP" dirty="0"/>
          </a:p>
          <a:p>
            <a:pPr marL="0" indent="0">
              <a:buNone/>
            </a:pPr>
            <a:r>
              <a:rPr lang="ja-JP" altLang="en-US" dirty="0"/>
              <a:t>②首の左側の柔軟性</a:t>
            </a:r>
            <a:endParaRPr lang="en-US" altLang="ja-JP" dirty="0"/>
          </a:p>
          <a:p>
            <a:pPr marL="0" indent="0">
              <a:buNone/>
            </a:pPr>
            <a:r>
              <a:rPr kumimoji="1" lang="ja-JP" altLang="en-US" dirty="0"/>
              <a:t>③反射点の硬さ</a:t>
            </a:r>
          </a:p>
        </p:txBody>
      </p:sp>
      <p:pic>
        <p:nvPicPr>
          <p:cNvPr id="4" name="図 3">
            <a:extLst>
              <a:ext uri="{FF2B5EF4-FFF2-40B4-BE49-F238E27FC236}">
                <a16:creationId xmlns:a16="http://schemas.microsoft.com/office/drawing/2014/main" id="{04D8F736-9B12-4DBA-82AA-86845B91E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4999" y="1616832"/>
            <a:ext cx="4161079" cy="2842625"/>
          </a:xfrm>
          <a:prstGeom prst="rect">
            <a:avLst/>
          </a:prstGeom>
        </p:spPr>
      </p:pic>
      <p:pic>
        <p:nvPicPr>
          <p:cNvPr id="5" name="図 4">
            <a:extLst>
              <a:ext uri="{FF2B5EF4-FFF2-40B4-BE49-F238E27FC236}">
                <a16:creationId xmlns:a16="http://schemas.microsoft.com/office/drawing/2014/main" id="{6C91679A-7A0C-443B-B29B-3654C6558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6078" y="2968248"/>
            <a:ext cx="3562076" cy="3674901"/>
          </a:xfrm>
          <a:prstGeom prst="rect">
            <a:avLst/>
          </a:prstGeom>
        </p:spPr>
      </p:pic>
    </p:spTree>
    <p:extLst>
      <p:ext uri="{BB962C8B-B14F-4D97-AF65-F5344CB8AC3E}">
        <p14:creationId xmlns:p14="http://schemas.microsoft.com/office/powerpoint/2010/main" val="1807980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56E96C-1462-482A-8A67-2620DBEF487C}"/>
              </a:ext>
            </a:extLst>
          </p:cNvPr>
          <p:cNvSpPr>
            <a:spLocks noGrp="1"/>
          </p:cNvSpPr>
          <p:nvPr>
            <p:ph type="title"/>
          </p:nvPr>
        </p:nvSpPr>
        <p:spPr/>
        <p:txBody>
          <a:bodyPr>
            <a:normAutofit/>
          </a:bodyPr>
          <a:lstStyle/>
          <a:p>
            <a:pPr algn="ctr"/>
            <a:r>
              <a:rPr kumimoji="1" lang="ja-JP" altLang="en-US" sz="6000" b="1" dirty="0"/>
              <a:t>脾臓テクニック　実技</a:t>
            </a:r>
          </a:p>
        </p:txBody>
      </p:sp>
      <p:sp>
        <p:nvSpPr>
          <p:cNvPr id="3" name="コンテンツ プレースホルダー 2">
            <a:extLst>
              <a:ext uri="{FF2B5EF4-FFF2-40B4-BE49-F238E27FC236}">
                <a16:creationId xmlns:a16="http://schemas.microsoft.com/office/drawing/2014/main" id="{446EE676-EC1D-46B4-BE21-A80201F179D4}"/>
              </a:ext>
            </a:extLst>
          </p:cNvPr>
          <p:cNvSpPr>
            <a:spLocks noGrp="1"/>
          </p:cNvSpPr>
          <p:nvPr>
            <p:ph idx="1"/>
          </p:nvPr>
        </p:nvSpPr>
        <p:spPr/>
        <p:txBody>
          <a:bodyPr/>
          <a:lstStyle/>
          <a:p>
            <a:pPr marL="0" indent="0">
              <a:buNone/>
            </a:pPr>
            <a:r>
              <a:rPr kumimoji="1" lang="ja-JP" altLang="en-US" dirty="0"/>
              <a:t>①脾臓ポンプテクニック</a:t>
            </a: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r>
              <a:rPr lang="ja-JP" altLang="en-US" dirty="0"/>
              <a:t>②脾臓リフトテクニック</a:t>
            </a:r>
            <a:endParaRPr kumimoji="1" lang="en-US" altLang="ja-JP" dirty="0"/>
          </a:p>
        </p:txBody>
      </p:sp>
    </p:spTree>
    <p:extLst>
      <p:ext uri="{BB962C8B-B14F-4D97-AF65-F5344CB8AC3E}">
        <p14:creationId xmlns:p14="http://schemas.microsoft.com/office/powerpoint/2010/main" val="1027972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712423-4388-46BA-8C71-CB043C040490}"/>
              </a:ext>
            </a:extLst>
          </p:cNvPr>
          <p:cNvSpPr>
            <a:spLocks noGrp="1"/>
          </p:cNvSpPr>
          <p:nvPr>
            <p:ph type="title"/>
          </p:nvPr>
        </p:nvSpPr>
        <p:spPr/>
        <p:txBody>
          <a:bodyPr>
            <a:normAutofit/>
          </a:bodyPr>
          <a:lstStyle/>
          <a:p>
            <a:pPr algn="ctr"/>
            <a:r>
              <a:rPr kumimoji="1" lang="ja-JP" altLang="en-US" sz="6000" b="1" dirty="0"/>
              <a:t>腎臓テクニック　事前知識</a:t>
            </a:r>
          </a:p>
        </p:txBody>
      </p:sp>
      <p:sp>
        <p:nvSpPr>
          <p:cNvPr id="3" name="コンテンツ プレースホルダー 2">
            <a:extLst>
              <a:ext uri="{FF2B5EF4-FFF2-40B4-BE49-F238E27FC236}">
                <a16:creationId xmlns:a16="http://schemas.microsoft.com/office/drawing/2014/main" id="{96BC0067-A940-45AF-AA48-42BCDCE6E092}"/>
              </a:ext>
            </a:extLst>
          </p:cNvPr>
          <p:cNvSpPr>
            <a:spLocks noGrp="1"/>
          </p:cNvSpPr>
          <p:nvPr>
            <p:ph idx="1"/>
          </p:nvPr>
        </p:nvSpPr>
        <p:spPr>
          <a:xfrm>
            <a:off x="838200" y="1825625"/>
            <a:ext cx="10515600" cy="4826966"/>
          </a:xfrm>
        </p:spPr>
        <p:txBody>
          <a:bodyPr/>
          <a:lstStyle/>
          <a:p>
            <a:pPr marL="0" indent="0">
              <a:buNone/>
            </a:pPr>
            <a:r>
              <a:rPr lang="ja-JP" altLang="en-US" b="1" u="sng" dirty="0"/>
              <a:t>■腎臓の反射点</a:t>
            </a:r>
            <a:endParaRPr lang="en-US" altLang="ja-JP" b="1" u="sng" dirty="0"/>
          </a:p>
          <a:p>
            <a:pPr marL="0" indent="0">
              <a:buNone/>
            </a:pPr>
            <a:r>
              <a:rPr lang="en-US" altLang="ja-JP" dirty="0"/>
              <a:t>①</a:t>
            </a:r>
            <a:r>
              <a:rPr lang="ja-JP" altLang="en-US" dirty="0"/>
              <a:t>示指中手骨頭 </a:t>
            </a:r>
            <a:endParaRPr lang="en-US" altLang="ja-JP" dirty="0"/>
          </a:p>
          <a:p>
            <a:pPr marL="0" indent="0">
              <a:buNone/>
            </a:pPr>
            <a:r>
              <a:rPr lang="ja-JP" altLang="en-US" dirty="0"/>
              <a:t>②腓腹筋内側頭</a:t>
            </a:r>
            <a:r>
              <a:rPr lang="en-US" altLang="ja-JP" dirty="0"/>
              <a:t>+</a:t>
            </a:r>
            <a:r>
              <a:rPr lang="ja-JP" altLang="en-US" dirty="0"/>
              <a:t>内側ハムスト停止部の合わさっている所 </a:t>
            </a:r>
            <a:endParaRPr lang="en-US" altLang="ja-JP" dirty="0"/>
          </a:p>
          <a:p>
            <a:pPr marL="0" indent="0">
              <a:buNone/>
            </a:pPr>
            <a:r>
              <a:rPr lang="en-US" altLang="ja-JP" dirty="0"/>
              <a:t>③</a:t>
            </a:r>
            <a:r>
              <a:rPr lang="ja-JP" altLang="en-US" dirty="0"/>
              <a:t>第 </a:t>
            </a:r>
            <a:r>
              <a:rPr lang="en-US" altLang="ja-JP" dirty="0"/>
              <a:t>2 </a:t>
            </a:r>
            <a:r>
              <a:rPr lang="ja-JP" altLang="en-US" dirty="0"/>
              <a:t>肋骨の外側 </a:t>
            </a:r>
          </a:p>
          <a:p>
            <a:pPr marL="0" indent="0">
              <a:buNone/>
            </a:pPr>
            <a:endParaRPr lang="en-US" altLang="ja-JP" dirty="0"/>
          </a:p>
          <a:p>
            <a:pPr marL="0" indent="0">
              <a:buNone/>
            </a:pPr>
            <a:endParaRPr lang="en-US" altLang="ja-JP" dirty="0"/>
          </a:p>
          <a:p>
            <a:pPr marL="0" indent="0">
              <a:buNone/>
            </a:pPr>
            <a:r>
              <a:rPr lang="ja-JP" altLang="en-US" b="1" u="sng" dirty="0"/>
              <a:t>■腎臓の評価</a:t>
            </a:r>
            <a:endParaRPr lang="en-US" altLang="ja-JP" b="1" u="sng" dirty="0"/>
          </a:p>
          <a:p>
            <a:pPr marL="0" indent="0">
              <a:buNone/>
            </a:pPr>
            <a:r>
              <a:rPr lang="ja-JP" altLang="en-US" dirty="0"/>
              <a:t>①腰の柔軟性</a:t>
            </a:r>
            <a:endParaRPr lang="en-US" altLang="ja-JP" dirty="0"/>
          </a:p>
          <a:p>
            <a:pPr marL="0" indent="0">
              <a:buNone/>
            </a:pPr>
            <a:r>
              <a:rPr kumimoji="1" lang="ja-JP" altLang="en-US" dirty="0"/>
              <a:t>②反射点の硬さ</a:t>
            </a:r>
          </a:p>
        </p:txBody>
      </p:sp>
      <p:pic>
        <p:nvPicPr>
          <p:cNvPr id="5" name="図 4" descr="テキスト, 地図 が含まれている画像&#10;&#10;自動的に生成された説明">
            <a:extLst>
              <a:ext uri="{FF2B5EF4-FFF2-40B4-BE49-F238E27FC236}">
                <a16:creationId xmlns:a16="http://schemas.microsoft.com/office/drawing/2014/main" id="{D8F67E8A-1091-4F03-817F-3D726D0C00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7173" y="3270209"/>
            <a:ext cx="4140855" cy="3587791"/>
          </a:xfrm>
          <a:prstGeom prst="rect">
            <a:avLst/>
          </a:prstGeom>
        </p:spPr>
      </p:pic>
    </p:spTree>
    <p:extLst>
      <p:ext uri="{BB962C8B-B14F-4D97-AF65-F5344CB8AC3E}">
        <p14:creationId xmlns:p14="http://schemas.microsoft.com/office/powerpoint/2010/main" val="438737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34EB67-A20C-446B-A5D5-DC9D2B0A48F9}"/>
              </a:ext>
            </a:extLst>
          </p:cNvPr>
          <p:cNvSpPr>
            <a:spLocks noGrp="1"/>
          </p:cNvSpPr>
          <p:nvPr>
            <p:ph type="title"/>
          </p:nvPr>
        </p:nvSpPr>
        <p:spPr/>
        <p:txBody>
          <a:bodyPr>
            <a:normAutofit/>
          </a:bodyPr>
          <a:lstStyle/>
          <a:p>
            <a:pPr algn="ctr"/>
            <a:r>
              <a:rPr kumimoji="1" lang="ja-JP" altLang="en-US" sz="6000" b="1" dirty="0"/>
              <a:t>自己紹介</a:t>
            </a:r>
          </a:p>
        </p:txBody>
      </p:sp>
      <p:sp>
        <p:nvSpPr>
          <p:cNvPr id="9" name="コンテンツ プレースホルダー 8">
            <a:extLst>
              <a:ext uri="{FF2B5EF4-FFF2-40B4-BE49-F238E27FC236}">
                <a16:creationId xmlns:a16="http://schemas.microsoft.com/office/drawing/2014/main" id="{E8476B8B-6BD1-4EAD-B343-BABD170B3C57}"/>
              </a:ext>
            </a:extLst>
          </p:cNvPr>
          <p:cNvSpPr>
            <a:spLocks noGrp="1"/>
          </p:cNvSpPr>
          <p:nvPr>
            <p:ph idx="1"/>
          </p:nvPr>
        </p:nvSpPr>
        <p:spPr/>
        <p:txBody>
          <a:bodyPr>
            <a:normAutofit/>
          </a:bodyPr>
          <a:lstStyle/>
          <a:p>
            <a:pPr marL="0" indent="0">
              <a:buNone/>
            </a:pPr>
            <a:r>
              <a:rPr lang="ja-JP" altLang="en-US" b="1" dirty="0"/>
              <a:t>・</a:t>
            </a:r>
            <a:r>
              <a:rPr lang="ja-JP" altLang="en-US" dirty="0"/>
              <a:t>名前</a:t>
            </a:r>
            <a:endParaRPr lang="en-US" altLang="ja-JP" dirty="0"/>
          </a:p>
          <a:p>
            <a:r>
              <a:rPr lang="ja-JP" altLang="en-US" dirty="0"/>
              <a:t>どこから来たのか</a:t>
            </a:r>
            <a:endParaRPr lang="en-US" altLang="ja-JP" dirty="0"/>
          </a:p>
          <a:p>
            <a:r>
              <a:rPr lang="ja-JP" altLang="en-US" dirty="0"/>
              <a:t>職業</a:t>
            </a:r>
            <a:endParaRPr lang="en-US" altLang="ja-JP" dirty="0"/>
          </a:p>
          <a:p>
            <a:r>
              <a:rPr lang="ja-JP" altLang="en-US" dirty="0"/>
              <a:t>このセミナーで得たいもの</a:t>
            </a:r>
            <a:endParaRPr lang="en-US" altLang="ja-JP" dirty="0"/>
          </a:p>
          <a:p>
            <a:r>
              <a:rPr lang="ja-JP" altLang="en-US" dirty="0"/>
              <a:t>今後の目標・ビジョン</a:t>
            </a:r>
            <a:endParaRPr lang="en-US" altLang="ja-JP" dirty="0"/>
          </a:p>
          <a:p>
            <a:r>
              <a:rPr lang="ja-JP" altLang="en-US" dirty="0"/>
              <a:t>パチパチパチ（拍手）</a:t>
            </a:r>
            <a:endParaRPr lang="en-US" altLang="ja-JP" dirty="0"/>
          </a:p>
          <a:p>
            <a:pPr marL="0" indent="0">
              <a:buNone/>
            </a:pPr>
            <a:r>
              <a:rPr lang="ja-JP" altLang="en-US" dirty="0"/>
              <a:t>共通点を探す</a:t>
            </a:r>
            <a:r>
              <a:rPr lang="en-US" altLang="ja-JP" dirty="0"/>
              <a:t>‼︎</a:t>
            </a:r>
            <a:r>
              <a:rPr lang="ja-JP" altLang="en-US" dirty="0"/>
              <a:t> </a:t>
            </a:r>
          </a:p>
        </p:txBody>
      </p:sp>
      <p:pic>
        <p:nvPicPr>
          <p:cNvPr id="4" name="図 3">
            <a:extLst>
              <a:ext uri="{FF2B5EF4-FFF2-40B4-BE49-F238E27FC236}">
                <a16:creationId xmlns:a16="http://schemas.microsoft.com/office/drawing/2014/main" id="{888FDA85-0ACB-264A-B7B0-51A7FB505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4956" y="3429000"/>
            <a:ext cx="4438844" cy="2283239"/>
          </a:xfrm>
          <a:prstGeom prst="rect">
            <a:avLst/>
          </a:prstGeom>
        </p:spPr>
      </p:pic>
    </p:spTree>
    <p:extLst>
      <p:ext uri="{BB962C8B-B14F-4D97-AF65-F5344CB8AC3E}">
        <p14:creationId xmlns:p14="http://schemas.microsoft.com/office/powerpoint/2010/main" val="4147638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5BC096-ACA6-4F2D-A362-95BE0B320DFC}"/>
              </a:ext>
            </a:extLst>
          </p:cNvPr>
          <p:cNvSpPr>
            <a:spLocks noGrp="1"/>
          </p:cNvSpPr>
          <p:nvPr>
            <p:ph type="title"/>
          </p:nvPr>
        </p:nvSpPr>
        <p:spPr/>
        <p:txBody>
          <a:bodyPr>
            <a:normAutofit/>
          </a:bodyPr>
          <a:lstStyle/>
          <a:p>
            <a:pPr algn="ctr"/>
            <a:r>
              <a:rPr kumimoji="1" lang="ja-JP" altLang="en-US" sz="6000" b="1" dirty="0"/>
              <a:t>腎臓テクニック　実技</a:t>
            </a:r>
          </a:p>
        </p:txBody>
      </p:sp>
      <p:sp>
        <p:nvSpPr>
          <p:cNvPr id="3" name="コンテンツ プレースホルダー 2">
            <a:extLst>
              <a:ext uri="{FF2B5EF4-FFF2-40B4-BE49-F238E27FC236}">
                <a16:creationId xmlns:a16="http://schemas.microsoft.com/office/drawing/2014/main" id="{34FEE4FE-F815-49E1-BF7B-BD65127A922C}"/>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4232125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DEFFFE-EFFB-4516-B3BB-7662D89627DC}"/>
              </a:ext>
            </a:extLst>
          </p:cNvPr>
          <p:cNvSpPr>
            <a:spLocks noGrp="1"/>
          </p:cNvSpPr>
          <p:nvPr>
            <p:ph type="title"/>
          </p:nvPr>
        </p:nvSpPr>
        <p:spPr/>
        <p:txBody>
          <a:bodyPr>
            <a:normAutofit/>
          </a:bodyPr>
          <a:lstStyle/>
          <a:p>
            <a:pPr algn="ctr"/>
            <a:r>
              <a:rPr kumimoji="1" lang="ja-JP" altLang="en-US" sz="5400" b="1" dirty="0"/>
              <a:t>膵臓テクニック　事前知識</a:t>
            </a:r>
          </a:p>
        </p:txBody>
      </p:sp>
      <p:sp>
        <p:nvSpPr>
          <p:cNvPr id="3" name="コンテンツ プレースホルダー 2">
            <a:extLst>
              <a:ext uri="{FF2B5EF4-FFF2-40B4-BE49-F238E27FC236}">
                <a16:creationId xmlns:a16="http://schemas.microsoft.com/office/drawing/2014/main" id="{150B3270-F96F-47D4-B4D1-E715C62744A7}"/>
              </a:ext>
            </a:extLst>
          </p:cNvPr>
          <p:cNvSpPr>
            <a:spLocks noGrp="1"/>
          </p:cNvSpPr>
          <p:nvPr>
            <p:ph idx="1"/>
          </p:nvPr>
        </p:nvSpPr>
        <p:spPr/>
        <p:txBody>
          <a:bodyPr/>
          <a:lstStyle/>
          <a:p>
            <a:pPr marL="0" indent="0">
              <a:buNone/>
            </a:pPr>
            <a:r>
              <a:rPr lang="ja-JP" altLang="en-US" b="1" u="sng" dirty="0"/>
              <a:t>■膵臓の反射点</a:t>
            </a:r>
            <a:endParaRPr lang="en-US" altLang="ja-JP" b="1" u="sng" dirty="0"/>
          </a:p>
          <a:p>
            <a:pPr marL="0" indent="0">
              <a:buNone/>
            </a:pPr>
            <a:r>
              <a:rPr lang="en-US" altLang="ja-JP" dirty="0"/>
              <a:t>①</a:t>
            </a:r>
            <a:r>
              <a:rPr lang="ja-JP" altLang="en-US" dirty="0"/>
              <a:t>右手の母指球中央</a:t>
            </a:r>
            <a:br>
              <a:rPr lang="ja-JP" altLang="en-US" dirty="0"/>
            </a:br>
            <a:r>
              <a:rPr lang="en-US" altLang="ja-JP" dirty="0"/>
              <a:t>②</a:t>
            </a:r>
            <a:r>
              <a:rPr lang="ja-JP" altLang="en-US" dirty="0"/>
              <a:t>左第 </a:t>
            </a:r>
            <a:r>
              <a:rPr lang="en-US" altLang="ja-JP" dirty="0"/>
              <a:t>3 </a:t>
            </a:r>
            <a:r>
              <a:rPr lang="ja-JP" altLang="en-US" dirty="0"/>
              <a:t>肋骨内側</a:t>
            </a:r>
            <a:endParaRPr lang="en-US" altLang="ja-JP" b="1" u="sng" dirty="0"/>
          </a:p>
          <a:p>
            <a:pPr marL="0" indent="0">
              <a:buNone/>
            </a:pPr>
            <a:endParaRPr lang="en-US" altLang="ja-JP" dirty="0"/>
          </a:p>
          <a:p>
            <a:pPr marL="0" indent="0">
              <a:buNone/>
            </a:pPr>
            <a:r>
              <a:rPr lang="ja-JP" altLang="en-US" b="1" u="sng" dirty="0"/>
              <a:t>■膵臓の評価</a:t>
            </a:r>
            <a:endParaRPr lang="en-US" altLang="ja-JP" b="1" u="sng" dirty="0"/>
          </a:p>
          <a:p>
            <a:pPr marL="0" indent="0">
              <a:buNone/>
            </a:pPr>
            <a:r>
              <a:rPr lang="ja-JP" altLang="en-US" dirty="0"/>
              <a:t>①反射点の硬さ</a:t>
            </a:r>
            <a:endParaRPr lang="en-US" altLang="ja-JP" dirty="0"/>
          </a:p>
          <a:p>
            <a:pPr marL="0" indent="0">
              <a:buNone/>
            </a:pPr>
            <a:r>
              <a:rPr lang="ja-JP" altLang="en-US" dirty="0"/>
              <a:t>②肩・腰部の柔軟性</a:t>
            </a:r>
            <a:endParaRPr lang="en-US" altLang="ja-JP" dirty="0"/>
          </a:p>
          <a:p>
            <a:pPr marL="0" indent="0">
              <a:buNone/>
            </a:pPr>
            <a:r>
              <a:rPr lang="en-US" altLang="ja-JP" dirty="0"/>
              <a:t>(</a:t>
            </a:r>
            <a:r>
              <a:rPr lang="ja-JP" altLang="en-US" dirty="0"/>
              <a:t>変化は小さい</a:t>
            </a:r>
            <a:r>
              <a:rPr lang="en-US" altLang="ja-JP" dirty="0"/>
              <a:t>)</a:t>
            </a:r>
          </a:p>
          <a:p>
            <a:endParaRPr kumimoji="1" lang="ja-JP" altLang="en-US" dirty="0"/>
          </a:p>
        </p:txBody>
      </p:sp>
      <p:pic>
        <p:nvPicPr>
          <p:cNvPr id="4" name="コンテンツ プレースホルダー 8" descr="スクリーンショット が含まれている画像&#10;&#10;自動的に生成された説明">
            <a:extLst>
              <a:ext uri="{FF2B5EF4-FFF2-40B4-BE49-F238E27FC236}">
                <a16:creationId xmlns:a16="http://schemas.microsoft.com/office/drawing/2014/main" id="{C3DBAC5C-216B-4F30-80B0-48FBB12E8C55}"/>
              </a:ext>
            </a:extLst>
          </p:cNvPr>
          <p:cNvPicPr>
            <a:picLocks noChangeAspect="1"/>
          </p:cNvPicPr>
          <p:nvPr/>
        </p:nvPicPr>
        <p:blipFill rotWithShape="1">
          <a:blip r:embed="rId2">
            <a:extLst>
              <a:ext uri="{28A0092B-C50C-407E-A947-70E740481C1C}">
                <a14:useLocalDpi xmlns:a14="http://schemas.microsoft.com/office/drawing/2010/main" val="0"/>
              </a:ext>
            </a:extLst>
          </a:blip>
          <a:srcRect l="3535" t="22302" r="4885" b="39487"/>
          <a:stretch/>
        </p:blipFill>
        <p:spPr>
          <a:xfrm>
            <a:off x="4346917" y="1310860"/>
            <a:ext cx="7477832" cy="5547140"/>
          </a:xfrm>
          <a:prstGeom prst="rect">
            <a:avLst/>
          </a:prstGeom>
        </p:spPr>
      </p:pic>
    </p:spTree>
    <p:extLst>
      <p:ext uri="{BB962C8B-B14F-4D97-AF65-F5344CB8AC3E}">
        <p14:creationId xmlns:p14="http://schemas.microsoft.com/office/powerpoint/2010/main" val="368687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CCBBA3-C6AB-422E-AA61-5C052C7A27EA}"/>
              </a:ext>
            </a:extLst>
          </p:cNvPr>
          <p:cNvSpPr>
            <a:spLocks noGrp="1"/>
          </p:cNvSpPr>
          <p:nvPr>
            <p:ph type="title"/>
          </p:nvPr>
        </p:nvSpPr>
        <p:spPr/>
        <p:txBody>
          <a:bodyPr>
            <a:normAutofit/>
          </a:bodyPr>
          <a:lstStyle/>
          <a:p>
            <a:pPr algn="ctr"/>
            <a:r>
              <a:rPr kumimoji="1" lang="ja-JP" altLang="en-US" sz="6000" b="1" dirty="0"/>
              <a:t>膵臓テクニック　実技</a:t>
            </a:r>
          </a:p>
        </p:txBody>
      </p:sp>
      <p:sp>
        <p:nvSpPr>
          <p:cNvPr id="3" name="コンテンツ プレースホルダー 2">
            <a:extLst>
              <a:ext uri="{FF2B5EF4-FFF2-40B4-BE49-F238E27FC236}">
                <a16:creationId xmlns:a16="http://schemas.microsoft.com/office/drawing/2014/main" id="{CC213606-8789-463D-AC01-335DEEF1C8EF}"/>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515663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7FAA21-5F11-4E18-B61D-A814DCD4CD5F}"/>
              </a:ext>
            </a:extLst>
          </p:cNvPr>
          <p:cNvSpPr>
            <a:spLocks noGrp="1"/>
          </p:cNvSpPr>
          <p:nvPr>
            <p:ph type="title"/>
          </p:nvPr>
        </p:nvSpPr>
        <p:spPr/>
        <p:txBody>
          <a:bodyPr>
            <a:normAutofit/>
          </a:bodyPr>
          <a:lstStyle/>
          <a:p>
            <a:pPr algn="ctr"/>
            <a:r>
              <a:rPr kumimoji="1" lang="ja-JP" altLang="en-US" sz="6000" b="1" dirty="0"/>
              <a:t>心臓テクニック　事前知識</a:t>
            </a:r>
          </a:p>
        </p:txBody>
      </p:sp>
      <p:sp>
        <p:nvSpPr>
          <p:cNvPr id="3" name="コンテンツ プレースホルダー 2">
            <a:extLst>
              <a:ext uri="{FF2B5EF4-FFF2-40B4-BE49-F238E27FC236}">
                <a16:creationId xmlns:a16="http://schemas.microsoft.com/office/drawing/2014/main" id="{2C681B4D-7434-4C59-B4DF-4EEB9B5E670F}"/>
              </a:ext>
            </a:extLst>
          </p:cNvPr>
          <p:cNvSpPr>
            <a:spLocks noGrp="1"/>
          </p:cNvSpPr>
          <p:nvPr>
            <p:ph idx="1"/>
          </p:nvPr>
        </p:nvSpPr>
        <p:spPr/>
        <p:txBody>
          <a:bodyPr/>
          <a:lstStyle/>
          <a:p>
            <a:pPr marL="0" indent="0">
              <a:buNone/>
            </a:pPr>
            <a:r>
              <a:rPr lang="ja-JP" altLang="en-US" b="1" u="sng" dirty="0"/>
              <a:t>■心臓の反射点</a:t>
            </a:r>
            <a:endParaRPr lang="en-US" altLang="ja-JP" b="1" u="sng" dirty="0"/>
          </a:p>
          <a:p>
            <a:pPr marL="0" indent="0">
              <a:buNone/>
            </a:pPr>
            <a:r>
              <a:rPr lang="ja-JP" altLang="en-US" dirty="0"/>
              <a:t>➀左母指球中央</a:t>
            </a:r>
            <a:br>
              <a:rPr lang="en-US" altLang="ja-JP" dirty="0"/>
            </a:br>
            <a:r>
              <a:rPr lang="en-US" altLang="ja-JP" dirty="0"/>
              <a:t>②</a:t>
            </a:r>
            <a:r>
              <a:rPr lang="ja-JP" altLang="en-US" dirty="0"/>
              <a:t>腓腹筋アキレス腱移行部</a:t>
            </a:r>
            <a:r>
              <a:rPr lang="en-US" altLang="ja-JP" dirty="0"/>
              <a:t>(</a:t>
            </a:r>
            <a:r>
              <a:rPr lang="ja-JP" altLang="en-US" dirty="0"/>
              <a:t>左</a:t>
            </a:r>
            <a:r>
              <a:rPr lang="en-US" altLang="ja-JP" dirty="0"/>
              <a:t>)</a:t>
            </a:r>
            <a:br>
              <a:rPr lang="en-US" altLang="ja-JP" dirty="0"/>
            </a:br>
            <a:r>
              <a:rPr lang="en-US" altLang="ja-JP" dirty="0"/>
              <a:t>③</a:t>
            </a:r>
            <a:r>
              <a:rPr lang="ja-JP" altLang="en-US" dirty="0"/>
              <a:t>左第 </a:t>
            </a:r>
            <a:r>
              <a:rPr lang="en-US" altLang="ja-JP" dirty="0"/>
              <a:t>2 </a:t>
            </a:r>
            <a:r>
              <a:rPr lang="ja-JP" altLang="en-US" dirty="0"/>
              <a:t>肋骨中央</a:t>
            </a:r>
            <a:endParaRPr lang="en-US" altLang="ja-JP" dirty="0"/>
          </a:p>
          <a:p>
            <a:pPr marL="0" indent="0">
              <a:buNone/>
            </a:pPr>
            <a:endParaRPr lang="en-US" altLang="ja-JP" b="1" u="sng" dirty="0"/>
          </a:p>
          <a:p>
            <a:pPr marL="0" indent="0">
              <a:buNone/>
            </a:pPr>
            <a:r>
              <a:rPr lang="ja-JP" altLang="en-US" b="1" u="sng" dirty="0"/>
              <a:t>■心臓の評価</a:t>
            </a:r>
            <a:endParaRPr lang="en-US" altLang="ja-JP" dirty="0"/>
          </a:p>
          <a:p>
            <a:pPr marL="0" indent="0">
              <a:buNone/>
            </a:pPr>
            <a:r>
              <a:rPr lang="ja-JP" altLang="en-US" dirty="0"/>
              <a:t>①左肩・首の柔軟性</a:t>
            </a:r>
            <a:endParaRPr lang="en-US" altLang="ja-JP" dirty="0"/>
          </a:p>
          <a:p>
            <a:pPr marL="0" indent="0">
              <a:buNone/>
            </a:pPr>
            <a:r>
              <a:rPr kumimoji="1" lang="ja-JP" altLang="en-US" dirty="0"/>
              <a:t>②反射点の硬さ</a:t>
            </a:r>
          </a:p>
        </p:txBody>
      </p:sp>
      <p:pic>
        <p:nvPicPr>
          <p:cNvPr id="5" name="図 4" descr="テキスト, 地図 が含まれている画像&#10;&#10;自動的に生成された説明">
            <a:extLst>
              <a:ext uri="{FF2B5EF4-FFF2-40B4-BE49-F238E27FC236}">
                <a16:creationId xmlns:a16="http://schemas.microsoft.com/office/drawing/2014/main" id="{865CA6E2-B313-42A2-B2EC-EDB8D1458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3485" y="1690688"/>
            <a:ext cx="4498977" cy="4233551"/>
          </a:xfrm>
          <a:prstGeom prst="rect">
            <a:avLst/>
          </a:prstGeom>
        </p:spPr>
      </p:pic>
    </p:spTree>
    <p:extLst>
      <p:ext uri="{BB962C8B-B14F-4D97-AF65-F5344CB8AC3E}">
        <p14:creationId xmlns:p14="http://schemas.microsoft.com/office/powerpoint/2010/main" val="1967169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B323F6-FDE8-4C72-AD7B-3358AD5AEC9F}"/>
              </a:ext>
            </a:extLst>
          </p:cNvPr>
          <p:cNvSpPr>
            <a:spLocks noGrp="1"/>
          </p:cNvSpPr>
          <p:nvPr>
            <p:ph type="title"/>
          </p:nvPr>
        </p:nvSpPr>
        <p:spPr/>
        <p:txBody>
          <a:bodyPr>
            <a:normAutofit/>
          </a:bodyPr>
          <a:lstStyle/>
          <a:p>
            <a:pPr algn="ctr"/>
            <a:r>
              <a:rPr kumimoji="1" lang="ja-JP" altLang="en-US" sz="6000" b="1" dirty="0"/>
              <a:t>心臓テクニック　実技</a:t>
            </a:r>
          </a:p>
        </p:txBody>
      </p:sp>
      <p:sp>
        <p:nvSpPr>
          <p:cNvPr id="3" name="コンテンツ プレースホルダー 2">
            <a:extLst>
              <a:ext uri="{FF2B5EF4-FFF2-40B4-BE49-F238E27FC236}">
                <a16:creationId xmlns:a16="http://schemas.microsoft.com/office/drawing/2014/main" id="{00C6CBE4-6387-4847-8B48-F836402C4A44}"/>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26295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B874FD-CCC7-47BB-BE06-2419F57243CC}"/>
              </a:ext>
            </a:extLst>
          </p:cNvPr>
          <p:cNvSpPr>
            <a:spLocks noGrp="1"/>
          </p:cNvSpPr>
          <p:nvPr>
            <p:ph type="title"/>
          </p:nvPr>
        </p:nvSpPr>
        <p:spPr/>
        <p:txBody>
          <a:bodyPr>
            <a:normAutofit/>
          </a:bodyPr>
          <a:lstStyle/>
          <a:p>
            <a:pPr algn="ctr"/>
            <a:r>
              <a:rPr kumimoji="1" lang="ja-JP" altLang="en-US" sz="6000" b="1" dirty="0"/>
              <a:t>肺のテクニック　事前知識</a:t>
            </a:r>
          </a:p>
        </p:txBody>
      </p:sp>
      <p:sp>
        <p:nvSpPr>
          <p:cNvPr id="3" name="コンテンツ プレースホルダー 2">
            <a:extLst>
              <a:ext uri="{FF2B5EF4-FFF2-40B4-BE49-F238E27FC236}">
                <a16:creationId xmlns:a16="http://schemas.microsoft.com/office/drawing/2014/main" id="{318B1765-5F32-41E0-9D31-927FF815EDB9}"/>
              </a:ext>
            </a:extLst>
          </p:cNvPr>
          <p:cNvSpPr>
            <a:spLocks noGrp="1"/>
          </p:cNvSpPr>
          <p:nvPr>
            <p:ph idx="1"/>
          </p:nvPr>
        </p:nvSpPr>
        <p:spPr/>
        <p:txBody>
          <a:bodyPr/>
          <a:lstStyle/>
          <a:p>
            <a:pPr marL="0" indent="0">
              <a:buNone/>
            </a:pPr>
            <a:r>
              <a:rPr lang="ja-JP" altLang="en-US" b="1" u="sng" dirty="0"/>
              <a:t>■肺の反射点</a:t>
            </a:r>
            <a:endParaRPr lang="en-US" altLang="ja-JP" b="1" u="sng" dirty="0"/>
          </a:p>
          <a:p>
            <a:pPr marL="0" indent="0">
              <a:buNone/>
            </a:pPr>
            <a:r>
              <a:rPr lang="ja-JP" altLang="en-US" dirty="0"/>
              <a:t>➀第</a:t>
            </a:r>
            <a:r>
              <a:rPr lang="en-US" altLang="ja-JP" dirty="0"/>
              <a:t>1</a:t>
            </a:r>
            <a:r>
              <a:rPr lang="ja-JP" altLang="en-US" dirty="0"/>
              <a:t>～</a:t>
            </a:r>
            <a:r>
              <a:rPr lang="en-US" altLang="ja-JP" dirty="0"/>
              <a:t>3</a:t>
            </a:r>
            <a:r>
              <a:rPr lang="ja-JP" altLang="en-US" dirty="0"/>
              <a:t>頸椎</a:t>
            </a:r>
            <a:endParaRPr lang="en-US" altLang="ja-JP" dirty="0"/>
          </a:p>
          <a:p>
            <a:pPr marL="0" indent="0">
              <a:buNone/>
            </a:pPr>
            <a:r>
              <a:rPr lang="ja-JP" altLang="en-US" dirty="0"/>
              <a:t>②鎖骨中央</a:t>
            </a:r>
            <a:endParaRPr lang="en-US" altLang="ja-JP" dirty="0"/>
          </a:p>
          <a:p>
            <a:pPr marL="0" indent="0">
              <a:buNone/>
            </a:pPr>
            <a:endParaRPr lang="en-US" altLang="ja-JP" b="1" u="sng" dirty="0"/>
          </a:p>
          <a:p>
            <a:pPr marL="0" indent="0">
              <a:buNone/>
            </a:pPr>
            <a:r>
              <a:rPr lang="ja-JP" altLang="en-US" b="1" u="sng" dirty="0"/>
              <a:t>■肺の評価</a:t>
            </a:r>
            <a:endParaRPr lang="en-US" altLang="ja-JP" dirty="0"/>
          </a:p>
          <a:p>
            <a:pPr marL="0" indent="0">
              <a:buNone/>
            </a:pPr>
            <a:r>
              <a:rPr lang="ja-JP" altLang="en-US" dirty="0"/>
              <a:t>①胸郭の硬さ</a:t>
            </a:r>
            <a:endParaRPr lang="en-US" altLang="ja-JP" dirty="0"/>
          </a:p>
          <a:p>
            <a:pPr marL="0" indent="0">
              <a:buNone/>
            </a:pPr>
            <a:r>
              <a:rPr kumimoji="1" lang="ja-JP" altLang="en-US" dirty="0"/>
              <a:t>②反射点の硬さ</a:t>
            </a:r>
          </a:p>
        </p:txBody>
      </p:sp>
      <p:pic>
        <p:nvPicPr>
          <p:cNvPr id="4" name="図 3">
            <a:extLst>
              <a:ext uri="{FF2B5EF4-FFF2-40B4-BE49-F238E27FC236}">
                <a16:creationId xmlns:a16="http://schemas.microsoft.com/office/drawing/2014/main" id="{2B939361-A1ED-4581-A230-80A709E6B898}"/>
              </a:ext>
            </a:extLst>
          </p:cNvPr>
          <p:cNvPicPr>
            <a:picLocks noChangeAspect="1"/>
          </p:cNvPicPr>
          <p:nvPr/>
        </p:nvPicPr>
        <p:blipFill rotWithShape="1">
          <a:blip r:embed="rId2"/>
          <a:srcRect l="1590" t="6813" r="1272" b="2018"/>
          <a:stretch/>
        </p:blipFill>
        <p:spPr>
          <a:xfrm>
            <a:off x="3750364" y="1825625"/>
            <a:ext cx="8276277" cy="4351338"/>
          </a:xfrm>
          <a:prstGeom prst="rect">
            <a:avLst/>
          </a:prstGeom>
        </p:spPr>
      </p:pic>
    </p:spTree>
    <p:extLst>
      <p:ext uri="{BB962C8B-B14F-4D97-AF65-F5344CB8AC3E}">
        <p14:creationId xmlns:p14="http://schemas.microsoft.com/office/powerpoint/2010/main" val="3718392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C4DD2C-2C24-4A87-BE68-01BA348FA62E}"/>
              </a:ext>
            </a:extLst>
          </p:cNvPr>
          <p:cNvSpPr>
            <a:spLocks noGrp="1"/>
          </p:cNvSpPr>
          <p:nvPr>
            <p:ph type="title"/>
          </p:nvPr>
        </p:nvSpPr>
        <p:spPr/>
        <p:txBody>
          <a:bodyPr>
            <a:normAutofit/>
          </a:bodyPr>
          <a:lstStyle/>
          <a:p>
            <a:pPr algn="ctr"/>
            <a:r>
              <a:rPr kumimoji="1" lang="ja-JP" altLang="en-US" sz="6000" b="1" dirty="0"/>
              <a:t>肺のテクニック　実技</a:t>
            </a:r>
          </a:p>
        </p:txBody>
      </p:sp>
      <p:sp>
        <p:nvSpPr>
          <p:cNvPr id="3" name="コンテンツ プレースホルダー 2">
            <a:extLst>
              <a:ext uri="{FF2B5EF4-FFF2-40B4-BE49-F238E27FC236}">
                <a16:creationId xmlns:a16="http://schemas.microsoft.com/office/drawing/2014/main" id="{3B9C5AA3-124F-4EAB-85D8-6B1980F2BB9E}"/>
              </a:ext>
            </a:extLst>
          </p:cNvPr>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1057480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EBEA66-530E-4BBE-9263-1ADE2F998091}"/>
              </a:ext>
            </a:extLst>
          </p:cNvPr>
          <p:cNvSpPr>
            <a:spLocks noGrp="1"/>
          </p:cNvSpPr>
          <p:nvPr>
            <p:ph type="title"/>
          </p:nvPr>
        </p:nvSpPr>
        <p:spPr/>
        <p:txBody>
          <a:bodyPr>
            <a:normAutofit/>
          </a:bodyPr>
          <a:lstStyle/>
          <a:p>
            <a:pPr algn="ctr"/>
            <a:r>
              <a:rPr kumimoji="1" lang="ja-JP" altLang="en-US" sz="6000" b="1" dirty="0"/>
              <a:t>子宮テクニック　事前知識</a:t>
            </a:r>
          </a:p>
        </p:txBody>
      </p:sp>
      <p:sp>
        <p:nvSpPr>
          <p:cNvPr id="3" name="コンテンツ プレースホルダー 2">
            <a:extLst>
              <a:ext uri="{FF2B5EF4-FFF2-40B4-BE49-F238E27FC236}">
                <a16:creationId xmlns:a16="http://schemas.microsoft.com/office/drawing/2014/main" id="{AE1B62EE-B193-4FCE-B123-B6AC67B38423}"/>
              </a:ext>
            </a:extLst>
          </p:cNvPr>
          <p:cNvSpPr>
            <a:spLocks noGrp="1"/>
          </p:cNvSpPr>
          <p:nvPr>
            <p:ph idx="1"/>
          </p:nvPr>
        </p:nvSpPr>
        <p:spPr/>
        <p:txBody>
          <a:bodyPr/>
          <a:lstStyle/>
          <a:p>
            <a:pPr marL="0" indent="0">
              <a:buNone/>
            </a:pPr>
            <a:r>
              <a:rPr lang="ja-JP" altLang="en-US" b="1" u="sng" dirty="0"/>
              <a:t>■子宮の反射点</a:t>
            </a:r>
            <a:endParaRPr lang="en-US" altLang="ja-JP" b="1" u="sng" dirty="0"/>
          </a:p>
          <a:p>
            <a:pPr marL="0" indent="0">
              <a:buNone/>
            </a:pPr>
            <a:r>
              <a:rPr lang="ja-JP" altLang="en-US" dirty="0"/>
              <a:t>➀右第一中手骨と第 </a:t>
            </a:r>
            <a:r>
              <a:rPr lang="en-US" altLang="ja-JP" dirty="0"/>
              <a:t>2 </a:t>
            </a:r>
            <a:r>
              <a:rPr lang="ja-JP" altLang="en-US" dirty="0"/>
              <a:t>中手骨の交点 </a:t>
            </a:r>
            <a:endParaRPr lang="en-US" altLang="ja-JP" dirty="0"/>
          </a:p>
          <a:p>
            <a:pPr marL="0" indent="0">
              <a:buNone/>
            </a:pPr>
            <a:r>
              <a:rPr lang="ja-JP" altLang="en-US" dirty="0"/>
              <a:t>②左右の上後腸骨棘の</a:t>
            </a:r>
            <a:r>
              <a:rPr lang="en-US" altLang="ja-JP" dirty="0"/>
              <a:t>1</a:t>
            </a:r>
            <a:r>
              <a:rPr lang="ja-JP" altLang="en-US" dirty="0"/>
              <a:t>横指</a:t>
            </a:r>
            <a:endParaRPr lang="en-US" altLang="ja-JP" dirty="0"/>
          </a:p>
          <a:p>
            <a:pPr marL="0" indent="0">
              <a:buNone/>
            </a:pPr>
            <a:endParaRPr lang="en-US" altLang="ja-JP" b="1" u="sng" dirty="0"/>
          </a:p>
          <a:p>
            <a:pPr marL="0" indent="0">
              <a:buNone/>
            </a:pPr>
            <a:r>
              <a:rPr lang="ja-JP" altLang="en-US" b="1" u="sng" dirty="0"/>
              <a:t>■子宮の評価</a:t>
            </a:r>
            <a:endParaRPr lang="en-US" altLang="ja-JP" dirty="0"/>
          </a:p>
          <a:p>
            <a:pPr marL="0" indent="0">
              <a:buNone/>
            </a:pPr>
            <a:r>
              <a:rPr lang="ja-JP" altLang="en-US" dirty="0"/>
              <a:t>①股関節の柔軟性</a:t>
            </a:r>
            <a:r>
              <a:rPr lang="en-US" altLang="ja-JP" dirty="0"/>
              <a:t>(</a:t>
            </a:r>
            <a:r>
              <a:rPr lang="ja-JP" altLang="en-US" dirty="0"/>
              <a:t>膝倒し</a:t>
            </a:r>
            <a:r>
              <a:rPr lang="en-US" altLang="ja-JP" dirty="0"/>
              <a:t>)</a:t>
            </a:r>
          </a:p>
          <a:p>
            <a:pPr marL="0" indent="0">
              <a:buNone/>
            </a:pPr>
            <a:r>
              <a:rPr lang="ja-JP" altLang="en-US" dirty="0"/>
              <a:t>②下腹部の硬さ</a:t>
            </a:r>
            <a:endParaRPr lang="en-US" altLang="ja-JP" dirty="0"/>
          </a:p>
          <a:p>
            <a:pPr marL="0" indent="0">
              <a:buNone/>
            </a:pPr>
            <a:r>
              <a:rPr lang="ja-JP" altLang="en-US" dirty="0"/>
              <a:t>③反射点の硬さ</a:t>
            </a:r>
            <a:endParaRPr lang="en-US" altLang="ja-JP" dirty="0"/>
          </a:p>
          <a:p>
            <a:endParaRPr kumimoji="1" lang="ja-JP" altLang="en-US" dirty="0"/>
          </a:p>
        </p:txBody>
      </p:sp>
      <p:pic>
        <p:nvPicPr>
          <p:cNvPr id="5" name="図 4" descr="衣類 が含まれている画像&#10;&#10;自動的に生成された説明">
            <a:extLst>
              <a:ext uri="{FF2B5EF4-FFF2-40B4-BE49-F238E27FC236}">
                <a16:creationId xmlns:a16="http://schemas.microsoft.com/office/drawing/2014/main" id="{E8AAD450-2E64-4DE6-9FDD-62DEEEEF4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434" y="2342874"/>
            <a:ext cx="4530852" cy="3969026"/>
          </a:xfrm>
          <a:prstGeom prst="rect">
            <a:avLst/>
          </a:prstGeom>
        </p:spPr>
      </p:pic>
    </p:spTree>
    <p:extLst>
      <p:ext uri="{BB962C8B-B14F-4D97-AF65-F5344CB8AC3E}">
        <p14:creationId xmlns:p14="http://schemas.microsoft.com/office/powerpoint/2010/main" val="3478122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4CCB5-1665-48EE-AD8E-7F7B71023DB3}"/>
              </a:ext>
            </a:extLst>
          </p:cNvPr>
          <p:cNvSpPr>
            <a:spLocks noGrp="1"/>
          </p:cNvSpPr>
          <p:nvPr>
            <p:ph type="title"/>
          </p:nvPr>
        </p:nvSpPr>
        <p:spPr/>
        <p:txBody>
          <a:bodyPr>
            <a:normAutofit/>
          </a:bodyPr>
          <a:lstStyle/>
          <a:p>
            <a:pPr algn="ctr"/>
            <a:r>
              <a:rPr kumimoji="1" lang="ja-JP" altLang="en-US" sz="6000" b="1" dirty="0"/>
              <a:t>子宮テクニック　実技</a:t>
            </a:r>
          </a:p>
        </p:txBody>
      </p:sp>
      <p:sp>
        <p:nvSpPr>
          <p:cNvPr id="3" name="コンテンツ プレースホルダー 2">
            <a:extLst>
              <a:ext uri="{FF2B5EF4-FFF2-40B4-BE49-F238E27FC236}">
                <a16:creationId xmlns:a16="http://schemas.microsoft.com/office/drawing/2014/main" id="{1A4936CD-9DDA-4EF9-A033-16B41D1F8FBA}"/>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247224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BFC2D7-894D-694C-9CE6-2302A3224534}"/>
              </a:ext>
            </a:extLst>
          </p:cNvPr>
          <p:cNvSpPr>
            <a:spLocks noGrp="1"/>
          </p:cNvSpPr>
          <p:nvPr>
            <p:ph type="title"/>
          </p:nvPr>
        </p:nvSpPr>
        <p:spPr>
          <a:xfrm>
            <a:off x="949712" y="239169"/>
            <a:ext cx="10515600" cy="1325563"/>
          </a:xfrm>
        </p:spPr>
        <p:txBody>
          <a:bodyPr/>
          <a:lstStyle/>
          <a:p>
            <a:r>
              <a:rPr kumimoji="1" lang="ja-JP" altLang="en-US" b="1" dirty="0"/>
              <a:t>本日はご参加頂き誠にありがとうございました。</a:t>
            </a:r>
          </a:p>
        </p:txBody>
      </p:sp>
      <p:sp>
        <p:nvSpPr>
          <p:cNvPr id="8" name="テキスト ボックス 7">
            <a:extLst>
              <a:ext uri="{FF2B5EF4-FFF2-40B4-BE49-F238E27FC236}">
                <a16:creationId xmlns:a16="http://schemas.microsoft.com/office/drawing/2014/main" id="{3C1010A2-6C0E-2A46-90FC-4DF9F7AEF218}"/>
              </a:ext>
            </a:extLst>
          </p:cNvPr>
          <p:cNvSpPr txBox="1"/>
          <p:nvPr/>
        </p:nvSpPr>
        <p:spPr>
          <a:xfrm>
            <a:off x="1077952" y="1672685"/>
            <a:ext cx="10259121" cy="4341445"/>
          </a:xfrm>
          <a:prstGeom prst="rect">
            <a:avLst/>
          </a:prstGeom>
          <a:noFill/>
        </p:spPr>
        <p:txBody>
          <a:bodyPr wrap="square" rtlCol="0">
            <a:spAutoFit/>
          </a:bodyPr>
          <a:lstStyle/>
          <a:p>
            <a:r>
              <a:rPr lang="en-US" altLang="ja-JP" sz="1801" u="sng" dirty="0"/>
              <a:t>TOTALCARE</a:t>
            </a:r>
            <a:r>
              <a:rPr lang="ja-JP" altLang="en-US" sz="1801" u="sng" dirty="0"/>
              <a:t>アプローチ協会の想い</a:t>
            </a:r>
            <a:endParaRPr lang="en-US" altLang="ja-JP" sz="1801" u="sng" dirty="0"/>
          </a:p>
          <a:p>
            <a:r>
              <a:rPr lang="ja-JP" altLang="en-US" sz="1801" dirty="0"/>
              <a:t>長い時間お疲れさまでした。本日お伝えした知識・技術を是非、明日からの仕事に活かして頂ければと思います。お客様が本質的に求めているのは、美しくなった後に待っている理想の未来です。</a:t>
            </a:r>
            <a:endParaRPr lang="en-US" altLang="ja-JP" sz="1801" dirty="0"/>
          </a:p>
          <a:p>
            <a:r>
              <a:rPr lang="ja-JP" altLang="en-US" sz="1801" dirty="0"/>
              <a:t>お客様が真に望む未来を提供できるセラピスト仲間が</a:t>
            </a:r>
            <a:r>
              <a:rPr lang="en-US" altLang="ja-JP" sz="1801" dirty="0"/>
              <a:t>1</a:t>
            </a:r>
            <a:r>
              <a:rPr lang="ja-JP" altLang="en-US" sz="1801" dirty="0"/>
              <a:t>人でも多く増えることを願っています。　　　　　　　　　　　　　　　　　　　　　</a:t>
            </a:r>
            <a:endParaRPr lang="en-US" altLang="ja-JP" sz="1801" dirty="0"/>
          </a:p>
          <a:p>
            <a:r>
              <a:rPr lang="ja-JP" altLang="en-US" sz="1801" dirty="0"/>
              <a:t>　　　　　　　　　　　　　　　　　　　　　　</a:t>
            </a:r>
            <a:r>
              <a:rPr lang="en-US" altLang="ja-JP" sz="1801" dirty="0"/>
              <a:t>TOTALCARE</a:t>
            </a:r>
            <a:r>
              <a:rPr lang="ja-JP" altLang="en-US" sz="1801" dirty="0"/>
              <a:t>アプローチ協会　北爪</a:t>
            </a:r>
            <a:endParaRPr lang="en-US" altLang="ja-JP" sz="1801" dirty="0"/>
          </a:p>
          <a:p>
            <a:endParaRPr lang="en-US" altLang="ja-JP" sz="1801" dirty="0"/>
          </a:p>
          <a:p>
            <a:r>
              <a:rPr lang="ja-JP" altLang="en-US" sz="1801" dirty="0"/>
              <a:t>・本日のご感想と振り返りとして、アンケートへの記入をよろしくお願いいたします。</a:t>
            </a:r>
            <a:endParaRPr lang="en-US" altLang="ja-JP" sz="1801" dirty="0"/>
          </a:p>
          <a:p>
            <a:endParaRPr lang="en-US" altLang="ja-JP" sz="1801" dirty="0"/>
          </a:p>
          <a:p>
            <a:r>
              <a:rPr lang="ja-JP" altLang="en-US" sz="1801" dirty="0"/>
              <a:t>・</a:t>
            </a:r>
            <a:r>
              <a:rPr lang="en-US" altLang="ja-JP" sz="1801" dirty="0"/>
              <a:t>TOTALCARE</a:t>
            </a:r>
            <a:r>
              <a:rPr lang="ja-JP" altLang="en-US" sz="1801" dirty="0"/>
              <a:t>アプローチ協会　公式メルマガ、ライン</a:t>
            </a:r>
            <a:r>
              <a:rPr lang="en-US" altLang="ja-JP" sz="1801" dirty="0"/>
              <a:t>@</a:t>
            </a:r>
            <a:r>
              <a:rPr lang="ja-JP" altLang="en-US" sz="1801" dirty="0"/>
              <a:t>を行なっておりますので興味がある方はご登録よろしくお願い致します。</a:t>
            </a:r>
            <a:endParaRPr lang="en-US" altLang="ja-JP" sz="1801" dirty="0"/>
          </a:p>
          <a:p>
            <a:endParaRPr lang="en-US" altLang="ja-JP" sz="1801" dirty="0"/>
          </a:p>
          <a:p>
            <a:r>
              <a:rPr lang="ja-JP" altLang="en-US" sz="1801" dirty="0"/>
              <a:t>・他にも体質改善セミナー、内臓・頭蓋治療セミナー、骨盤矯正セミナーなどを予定しています。ご興味がある方は当協会の公式ブログからお申込みください。</a:t>
            </a:r>
            <a:endParaRPr lang="en-US" altLang="ja-JP" sz="1801" dirty="0"/>
          </a:p>
          <a:p>
            <a:endParaRPr lang="en-US" altLang="ja-JP" sz="1801" dirty="0"/>
          </a:p>
          <a:p>
            <a:r>
              <a:rPr lang="ja-JP" altLang="en-US" sz="2400" dirty="0"/>
              <a:t>・</a:t>
            </a:r>
            <a:r>
              <a:rPr lang="ja-JP" altLang="en-US" sz="2600" dirty="0"/>
              <a:t>本日はセミナーにご参加頂き、本当にありがとうございました。</a:t>
            </a:r>
          </a:p>
        </p:txBody>
      </p:sp>
    </p:spTree>
    <p:extLst>
      <p:ext uri="{BB962C8B-B14F-4D97-AF65-F5344CB8AC3E}">
        <p14:creationId xmlns:p14="http://schemas.microsoft.com/office/powerpoint/2010/main" val="3814612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79A753-FA4F-4217-A72A-E88C24742F40}"/>
              </a:ext>
            </a:extLst>
          </p:cNvPr>
          <p:cNvSpPr>
            <a:spLocks noGrp="1"/>
          </p:cNvSpPr>
          <p:nvPr>
            <p:ph type="title"/>
          </p:nvPr>
        </p:nvSpPr>
        <p:spPr/>
        <p:txBody>
          <a:bodyPr>
            <a:normAutofit/>
          </a:bodyPr>
          <a:lstStyle/>
          <a:p>
            <a:pPr algn="ctr"/>
            <a:r>
              <a:rPr kumimoji="1" lang="ja-JP" altLang="en-US" sz="6000" b="1" dirty="0"/>
              <a:t>事務連絡</a:t>
            </a:r>
          </a:p>
        </p:txBody>
      </p:sp>
      <p:sp>
        <p:nvSpPr>
          <p:cNvPr id="3" name="コンテンツ プレースホルダー 2">
            <a:extLst>
              <a:ext uri="{FF2B5EF4-FFF2-40B4-BE49-F238E27FC236}">
                <a16:creationId xmlns:a16="http://schemas.microsoft.com/office/drawing/2014/main" id="{15614A7B-0FFE-4230-8D39-C15B9676ECAA}"/>
              </a:ext>
            </a:extLst>
          </p:cNvPr>
          <p:cNvSpPr>
            <a:spLocks noGrp="1"/>
          </p:cNvSpPr>
          <p:nvPr>
            <p:ph idx="1"/>
          </p:nvPr>
        </p:nvSpPr>
        <p:spPr>
          <a:xfrm>
            <a:off x="838200" y="1825624"/>
            <a:ext cx="10515600" cy="4476701"/>
          </a:xfrm>
        </p:spPr>
        <p:txBody>
          <a:bodyPr/>
          <a:lstStyle/>
          <a:p>
            <a:r>
              <a:rPr kumimoji="1" lang="ja-JP" altLang="en-US" dirty="0"/>
              <a:t>セミナー会場内での飲食は</a:t>
            </a:r>
            <a:r>
              <a:rPr lang="ja-JP" altLang="en-US" dirty="0"/>
              <a:t>可能となっています。</a:t>
            </a:r>
            <a:endParaRPr kumimoji="1" lang="en-US" altLang="ja-JP" dirty="0"/>
          </a:p>
          <a:p>
            <a:endParaRPr lang="en-US" altLang="ja-JP" dirty="0"/>
          </a:p>
          <a:p>
            <a:r>
              <a:rPr lang="en-US" altLang="ja-JP" dirty="0"/>
              <a:t>1</a:t>
            </a:r>
            <a:r>
              <a:rPr lang="ja-JP" altLang="en-US" dirty="0"/>
              <a:t>時間</a:t>
            </a:r>
            <a:r>
              <a:rPr lang="en-US" altLang="ja-JP" dirty="0"/>
              <a:t>30</a:t>
            </a:r>
            <a:r>
              <a:rPr lang="ja-JP" altLang="en-US" dirty="0"/>
              <a:t>分に</a:t>
            </a:r>
            <a:r>
              <a:rPr lang="en-US" altLang="ja-JP" dirty="0"/>
              <a:t>1</a:t>
            </a:r>
            <a:r>
              <a:rPr lang="ja-JP" altLang="en-US" dirty="0"/>
              <a:t>回休憩を入れます。</a:t>
            </a:r>
            <a:endParaRPr lang="en-US" altLang="ja-JP" dirty="0"/>
          </a:p>
          <a:p>
            <a:endParaRPr lang="en-US" altLang="ja-JP" dirty="0"/>
          </a:p>
          <a:p>
            <a:r>
              <a:rPr lang="ja-JP" altLang="en-US" dirty="0"/>
              <a:t>体調のすぐれない方は講師にお申し出ください。</a:t>
            </a:r>
            <a:endParaRPr lang="en-US" altLang="ja-JP" dirty="0"/>
          </a:p>
          <a:p>
            <a:endParaRPr lang="en-US" altLang="ja-JP" dirty="0"/>
          </a:p>
          <a:p>
            <a:r>
              <a:rPr lang="ja-JP" altLang="en-US" dirty="0"/>
              <a:t>セミナーの資料・音声・動画を第三者に公開することはお控え下さい。</a:t>
            </a:r>
            <a:endParaRPr lang="en-US" altLang="ja-JP" dirty="0"/>
          </a:p>
          <a:p>
            <a:endParaRPr lang="en-US" altLang="ja-JP" dirty="0"/>
          </a:p>
        </p:txBody>
      </p:sp>
      <p:pic>
        <p:nvPicPr>
          <p:cNvPr id="4" name="図 3">
            <a:extLst>
              <a:ext uri="{FF2B5EF4-FFF2-40B4-BE49-F238E27FC236}">
                <a16:creationId xmlns:a16="http://schemas.microsoft.com/office/drawing/2014/main" id="{83F6B074-050D-450A-AF4F-FAC3A8857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910" y="2143677"/>
            <a:ext cx="2339423" cy="2339423"/>
          </a:xfrm>
          <a:prstGeom prst="rect">
            <a:avLst/>
          </a:prstGeom>
        </p:spPr>
      </p:pic>
    </p:spTree>
    <p:extLst>
      <p:ext uri="{BB962C8B-B14F-4D97-AF65-F5344CB8AC3E}">
        <p14:creationId xmlns:p14="http://schemas.microsoft.com/office/powerpoint/2010/main" val="921225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D790D6-6532-4A0C-8E4D-C82CDB9B26BE}"/>
              </a:ext>
            </a:extLst>
          </p:cNvPr>
          <p:cNvSpPr>
            <a:spLocks noGrp="1"/>
          </p:cNvSpPr>
          <p:nvPr>
            <p:ph type="title"/>
          </p:nvPr>
        </p:nvSpPr>
        <p:spPr>
          <a:xfrm>
            <a:off x="687459" y="601336"/>
            <a:ext cx="10515600" cy="903605"/>
          </a:xfrm>
        </p:spPr>
        <p:txBody>
          <a:bodyPr>
            <a:normAutofit/>
          </a:bodyPr>
          <a:lstStyle/>
          <a:p>
            <a:pPr algn="ctr"/>
            <a:r>
              <a:rPr lang="ja-JP" altLang="en-US" sz="5400" b="1" dirty="0"/>
              <a:t>今日のセミナーの内容・ゴール</a:t>
            </a:r>
            <a:endParaRPr kumimoji="1" lang="ja-JP" altLang="en-US" sz="5400" b="1" dirty="0"/>
          </a:p>
        </p:txBody>
      </p:sp>
      <p:sp>
        <p:nvSpPr>
          <p:cNvPr id="3" name="コンテンツ プレースホルダー 2">
            <a:extLst>
              <a:ext uri="{FF2B5EF4-FFF2-40B4-BE49-F238E27FC236}">
                <a16:creationId xmlns:a16="http://schemas.microsoft.com/office/drawing/2014/main" id="{64DFB07C-6B1C-4E86-B4F1-6D321FDE2C1F}"/>
              </a:ext>
            </a:extLst>
          </p:cNvPr>
          <p:cNvSpPr>
            <a:spLocks noGrp="1"/>
          </p:cNvSpPr>
          <p:nvPr>
            <p:ph idx="1"/>
          </p:nvPr>
        </p:nvSpPr>
        <p:spPr>
          <a:xfrm>
            <a:off x="838200" y="1775405"/>
            <a:ext cx="10515600" cy="4692650"/>
          </a:xfrm>
        </p:spPr>
        <p:txBody>
          <a:bodyPr>
            <a:normAutofit/>
          </a:bodyPr>
          <a:lstStyle/>
          <a:p>
            <a:pPr marL="0" indent="0">
              <a:buNone/>
            </a:pPr>
            <a:r>
              <a:rPr lang="en-US" altLang="ja-JP" b="1" dirty="0"/>
              <a:t>【</a:t>
            </a:r>
            <a:r>
              <a:rPr lang="ja-JP" altLang="en-US" b="1" dirty="0"/>
              <a:t>本日の内容・ゴール</a:t>
            </a:r>
            <a:r>
              <a:rPr lang="en-US" altLang="ja-JP" b="1" dirty="0"/>
              <a:t>】</a:t>
            </a:r>
          </a:p>
          <a:p>
            <a:r>
              <a:rPr lang="ja-JP" altLang="en-US" dirty="0"/>
              <a:t>内臓アプローチの目的を理解する</a:t>
            </a:r>
            <a:endParaRPr lang="en-US" altLang="ja-JP" dirty="0"/>
          </a:p>
          <a:p>
            <a:r>
              <a:rPr lang="ja-JP" altLang="en-US" dirty="0"/>
              <a:t>内臓アプローチの注意点を理解する</a:t>
            </a:r>
            <a:endParaRPr lang="en-US" altLang="ja-JP" dirty="0"/>
          </a:p>
          <a:p>
            <a:r>
              <a:rPr lang="ja-JP" altLang="en-US" dirty="0"/>
              <a:t>各内臓の解剖と役割を理解する</a:t>
            </a:r>
            <a:endParaRPr lang="en-US" altLang="ja-JP" dirty="0"/>
          </a:p>
          <a:p>
            <a:r>
              <a:rPr lang="ja-JP" altLang="en-US" dirty="0"/>
              <a:t>各内臓の３Ｄのイメージを掴む</a:t>
            </a:r>
            <a:endParaRPr lang="en-US" altLang="ja-JP" dirty="0"/>
          </a:p>
          <a:p>
            <a:r>
              <a:rPr lang="ja-JP" altLang="en-US" dirty="0"/>
              <a:t>内臓アプローチの習得</a:t>
            </a:r>
            <a:endParaRPr lang="en-US" altLang="ja-JP" dirty="0"/>
          </a:p>
        </p:txBody>
      </p:sp>
      <p:pic>
        <p:nvPicPr>
          <p:cNvPr id="7" name="図 6">
            <a:extLst>
              <a:ext uri="{FF2B5EF4-FFF2-40B4-BE49-F238E27FC236}">
                <a16:creationId xmlns:a16="http://schemas.microsoft.com/office/drawing/2014/main" id="{C1013D5D-63DA-435B-BE13-46E0DE055588}"/>
              </a:ext>
            </a:extLst>
          </p:cNvPr>
          <p:cNvPicPr>
            <a:picLocks noChangeAspect="1"/>
          </p:cNvPicPr>
          <p:nvPr/>
        </p:nvPicPr>
        <p:blipFill rotWithShape="1">
          <a:blip r:embed="rId2">
            <a:extLst>
              <a:ext uri="{28A0092B-C50C-407E-A947-70E740481C1C}">
                <a14:useLocalDpi xmlns:a14="http://schemas.microsoft.com/office/drawing/2010/main" val="0"/>
              </a:ext>
            </a:extLst>
          </a:blip>
          <a:srcRect l="-1718" t="4835" r="1718" b="36944"/>
          <a:stretch/>
        </p:blipFill>
        <p:spPr>
          <a:xfrm>
            <a:off x="6088520" y="3310644"/>
            <a:ext cx="3430607" cy="3547356"/>
          </a:xfrm>
          <a:prstGeom prst="rect">
            <a:avLst/>
          </a:prstGeom>
        </p:spPr>
      </p:pic>
      <p:pic>
        <p:nvPicPr>
          <p:cNvPr id="9" name="図 8">
            <a:extLst>
              <a:ext uri="{FF2B5EF4-FFF2-40B4-BE49-F238E27FC236}">
                <a16:creationId xmlns:a16="http://schemas.microsoft.com/office/drawing/2014/main" id="{BB556F0F-3967-46E2-8D04-9867211AE0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9127" y="1595096"/>
            <a:ext cx="2359273" cy="2359273"/>
          </a:xfrm>
          <a:prstGeom prst="rect">
            <a:avLst/>
          </a:prstGeom>
        </p:spPr>
      </p:pic>
    </p:spTree>
    <p:extLst>
      <p:ext uri="{BB962C8B-B14F-4D97-AF65-F5344CB8AC3E}">
        <p14:creationId xmlns:p14="http://schemas.microsoft.com/office/powerpoint/2010/main" val="109274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7BF854-56E3-49F6-915D-5AC779007F0D}"/>
              </a:ext>
            </a:extLst>
          </p:cNvPr>
          <p:cNvSpPr>
            <a:spLocks noGrp="1"/>
          </p:cNvSpPr>
          <p:nvPr>
            <p:ph type="title"/>
          </p:nvPr>
        </p:nvSpPr>
        <p:spPr>
          <a:xfrm>
            <a:off x="477078" y="365125"/>
            <a:ext cx="11277599" cy="1325563"/>
          </a:xfrm>
        </p:spPr>
        <p:txBody>
          <a:bodyPr>
            <a:normAutofit fontScale="90000"/>
          </a:bodyPr>
          <a:lstStyle/>
          <a:p>
            <a:pPr algn="ctr"/>
            <a:r>
              <a:rPr lang="ja-JP" altLang="en-US" sz="6000" b="1" dirty="0"/>
              <a:t>内臓アプローチができると・・・？</a:t>
            </a:r>
            <a:endParaRPr kumimoji="1" lang="ja-JP" altLang="en-US" sz="6000" b="1" dirty="0"/>
          </a:p>
        </p:txBody>
      </p:sp>
      <p:sp>
        <p:nvSpPr>
          <p:cNvPr id="3" name="コンテンツ プレースホルダー 2">
            <a:extLst>
              <a:ext uri="{FF2B5EF4-FFF2-40B4-BE49-F238E27FC236}">
                <a16:creationId xmlns:a16="http://schemas.microsoft.com/office/drawing/2014/main" id="{5C459763-3392-4B88-BCD5-80617733F6C9}"/>
              </a:ext>
            </a:extLst>
          </p:cNvPr>
          <p:cNvSpPr>
            <a:spLocks noGrp="1"/>
          </p:cNvSpPr>
          <p:nvPr>
            <p:ph idx="1"/>
          </p:nvPr>
        </p:nvSpPr>
        <p:spPr/>
        <p:txBody>
          <a:bodyPr/>
          <a:lstStyle/>
          <a:p>
            <a:r>
              <a:rPr lang="ja-JP" altLang="en-US" dirty="0"/>
              <a:t>マッサージだけじゃ治せなかった</a:t>
            </a:r>
            <a:r>
              <a:rPr lang="ja-JP" altLang="en-US" u="sng" dirty="0"/>
              <a:t>痛みを治せる</a:t>
            </a:r>
            <a:endParaRPr lang="en-US" altLang="ja-JP" u="sng" dirty="0"/>
          </a:p>
          <a:p>
            <a:r>
              <a:rPr kumimoji="1" lang="ja-JP" altLang="en-US" dirty="0"/>
              <a:t>免疫を高めて</a:t>
            </a:r>
            <a:r>
              <a:rPr kumimoji="1" lang="ja-JP" altLang="en-US" u="sng" dirty="0"/>
              <a:t>丈夫な体</a:t>
            </a:r>
            <a:r>
              <a:rPr kumimoji="1" lang="ja-JP" altLang="en-US" dirty="0"/>
              <a:t>にできる</a:t>
            </a:r>
            <a:endParaRPr kumimoji="1" lang="en-US" altLang="ja-JP" dirty="0"/>
          </a:p>
          <a:p>
            <a:r>
              <a:rPr lang="ja-JP" altLang="en-US" dirty="0"/>
              <a:t>お腹周りや下半身の</a:t>
            </a:r>
            <a:r>
              <a:rPr lang="ja-JP" altLang="en-US" u="sng" dirty="0"/>
              <a:t>むくみを解消</a:t>
            </a:r>
            <a:endParaRPr lang="en-US" altLang="ja-JP" u="sng" dirty="0"/>
          </a:p>
          <a:p>
            <a:r>
              <a:rPr kumimoji="1" lang="ja-JP" altLang="en-US" dirty="0"/>
              <a:t>しつこい</a:t>
            </a:r>
            <a:r>
              <a:rPr kumimoji="1" lang="ja-JP" altLang="en-US" u="sng" dirty="0"/>
              <a:t>頭痛を改善</a:t>
            </a:r>
            <a:r>
              <a:rPr kumimoji="1" lang="ja-JP" altLang="en-US" dirty="0"/>
              <a:t>できる</a:t>
            </a:r>
            <a:endParaRPr kumimoji="1" lang="en-US" altLang="ja-JP" dirty="0"/>
          </a:p>
          <a:p>
            <a:r>
              <a:rPr lang="ja-JP" altLang="en-US" u="sng" dirty="0"/>
              <a:t>便秘や下痢の改善</a:t>
            </a:r>
            <a:r>
              <a:rPr lang="ja-JP" altLang="en-US" dirty="0"/>
              <a:t>できる</a:t>
            </a:r>
            <a:endParaRPr lang="en-US" altLang="ja-JP" dirty="0"/>
          </a:p>
          <a:p>
            <a:r>
              <a:rPr lang="ja-JP" altLang="en-US" u="sng" dirty="0"/>
              <a:t>生理痛を改善</a:t>
            </a:r>
            <a:r>
              <a:rPr lang="ja-JP" altLang="en-US" dirty="0"/>
              <a:t>できる</a:t>
            </a:r>
            <a:r>
              <a:rPr lang="en-US" altLang="ja-JP" dirty="0"/>
              <a:t>...</a:t>
            </a:r>
            <a:r>
              <a:rPr lang="en-US" altLang="ja-JP" dirty="0" err="1"/>
              <a:t>etc</a:t>
            </a:r>
            <a:endParaRPr lang="en-US" altLang="ja-JP" dirty="0"/>
          </a:p>
          <a:p>
            <a:endParaRPr kumimoji="1" lang="en-US" altLang="ja-JP" dirty="0"/>
          </a:p>
          <a:p>
            <a:pPr marL="0" indent="0">
              <a:buNone/>
            </a:pPr>
            <a:endParaRPr kumimoji="1" lang="ja-JP" altLang="en-US" dirty="0"/>
          </a:p>
        </p:txBody>
      </p:sp>
      <p:pic>
        <p:nvPicPr>
          <p:cNvPr id="5" name="図 4" descr="室内, 壁, 床, 座っている が含まれている画像&#10;&#10;自動的に生成された説明">
            <a:extLst>
              <a:ext uri="{FF2B5EF4-FFF2-40B4-BE49-F238E27FC236}">
                <a16:creationId xmlns:a16="http://schemas.microsoft.com/office/drawing/2014/main" id="{513CBFFF-3F37-4158-93DC-E9714F537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681" y="2843558"/>
            <a:ext cx="4857750" cy="3238500"/>
          </a:xfrm>
          <a:prstGeom prst="rect">
            <a:avLst/>
          </a:prstGeom>
        </p:spPr>
      </p:pic>
      <p:sp>
        <p:nvSpPr>
          <p:cNvPr id="6" name="星: 7 pt 5">
            <a:extLst>
              <a:ext uri="{FF2B5EF4-FFF2-40B4-BE49-F238E27FC236}">
                <a16:creationId xmlns:a16="http://schemas.microsoft.com/office/drawing/2014/main" id="{F3BAACB4-529F-47E4-82B8-F2CBFA84AC7D}"/>
              </a:ext>
            </a:extLst>
          </p:cNvPr>
          <p:cNvSpPr/>
          <p:nvPr/>
        </p:nvSpPr>
        <p:spPr>
          <a:xfrm>
            <a:off x="689113" y="4770783"/>
            <a:ext cx="5512904" cy="1981200"/>
          </a:xfrm>
          <a:prstGeom prst="star7">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内臓の機能全てを高められる！</a:t>
            </a:r>
          </a:p>
        </p:txBody>
      </p:sp>
    </p:spTree>
    <p:extLst>
      <p:ext uri="{BB962C8B-B14F-4D97-AF65-F5344CB8AC3E}">
        <p14:creationId xmlns:p14="http://schemas.microsoft.com/office/powerpoint/2010/main" val="3204856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4C024C-E7C2-4043-88BA-C0D23C9A4AAE}"/>
              </a:ext>
            </a:extLst>
          </p:cNvPr>
          <p:cNvSpPr>
            <a:spLocks noGrp="1"/>
          </p:cNvSpPr>
          <p:nvPr>
            <p:ph type="title"/>
          </p:nvPr>
        </p:nvSpPr>
        <p:spPr>
          <a:xfrm>
            <a:off x="609599" y="365125"/>
            <a:ext cx="11025809" cy="1325563"/>
          </a:xfrm>
        </p:spPr>
        <p:txBody>
          <a:bodyPr>
            <a:normAutofit/>
          </a:bodyPr>
          <a:lstStyle/>
          <a:p>
            <a:pPr algn="ctr"/>
            <a:r>
              <a:rPr lang="ja-JP" altLang="en-US" sz="5400" b="1" dirty="0"/>
              <a:t>内臓アプローチを学ぶ前の予備知識</a:t>
            </a:r>
            <a:endParaRPr kumimoji="1" lang="ja-JP" altLang="en-US" sz="5400" b="1" dirty="0"/>
          </a:p>
        </p:txBody>
      </p:sp>
      <p:sp>
        <p:nvSpPr>
          <p:cNvPr id="3" name="コンテンツ プレースホルダー 2">
            <a:extLst>
              <a:ext uri="{FF2B5EF4-FFF2-40B4-BE49-F238E27FC236}">
                <a16:creationId xmlns:a16="http://schemas.microsoft.com/office/drawing/2014/main" id="{F0DF24E4-BC9E-4054-903C-040EF7B171F2}"/>
              </a:ext>
            </a:extLst>
          </p:cNvPr>
          <p:cNvSpPr>
            <a:spLocks noGrp="1"/>
          </p:cNvSpPr>
          <p:nvPr>
            <p:ph idx="1"/>
          </p:nvPr>
        </p:nvSpPr>
        <p:spPr>
          <a:xfrm>
            <a:off x="838200" y="1825625"/>
            <a:ext cx="10515600" cy="4522166"/>
          </a:xfrm>
        </p:spPr>
        <p:txBody>
          <a:bodyPr/>
          <a:lstStyle/>
          <a:p>
            <a:pPr marL="0" indent="0">
              <a:buNone/>
            </a:pPr>
            <a:r>
              <a:rPr lang="ja-JP" altLang="en-US" dirty="0"/>
              <a:t>ヒトには自然治癒力を高める能力が備わっている。</a:t>
            </a:r>
            <a:endParaRPr lang="en-US" altLang="ja-JP" dirty="0"/>
          </a:p>
          <a:p>
            <a:pPr marL="0" indent="0">
              <a:buNone/>
            </a:pPr>
            <a:endParaRPr lang="en-US" altLang="ja-JP" dirty="0"/>
          </a:p>
          <a:p>
            <a:pPr marL="0" indent="0">
              <a:buNone/>
            </a:pPr>
            <a:r>
              <a:rPr kumimoji="1" lang="ja-JP" altLang="en-US" dirty="0"/>
              <a:t>この能力を</a:t>
            </a:r>
            <a:r>
              <a:rPr kumimoji="1" lang="en-US" altLang="ja-JP" sz="3600" b="1" dirty="0"/>
              <a:t>『</a:t>
            </a:r>
            <a:r>
              <a:rPr kumimoji="1" lang="ja-JP" altLang="en-US" sz="3600" b="1" dirty="0"/>
              <a:t>イネイトインテリジェンス</a:t>
            </a:r>
            <a:r>
              <a:rPr kumimoji="1" lang="en-US" altLang="ja-JP" sz="3600" b="1" dirty="0"/>
              <a:t>』</a:t>
            </a:r>
            <a:r>
              <a:rPr kumimoji="1" lang="ja-JP" altLang="en-US" dirty="0"/>
              <a:t>と呼ぶ。</a:t>
            </a:r>
            <a:endParaRPr kumimoji="1" lang="en-US" altLang="ja-JP" dirty="0"/>
          </a:p>
          <a:p>
            <a:pPr marL="0" indent="0">
              <a:buNone/>
            </a:pPr>
            <a:endParaRPr lang="en-US" altLang="ja-JP" dirty="0"/>
          </a:p>
          <a:p>
            <a:pPr marL="0" indent="0">
              <a:buNone/>
            </a:pPr>
            <a:r>
              <a:rPr kumimoji="1" lang="ja-JP" altLang="en-US" dirty="0"/>
              <a:t>通称：「イネイト」</a:t>
            </a:r>
            <a:endParaRPr kumimoji="1" lang="en-US" altLang="ja-JP" dirty="0"/>
          </a:p>
          <a:p>
            <a:pPr marL="0" indent="0">
              <a:buNone/>
            </a:pPr>
            <a:endParaRPr lang="en-US" altLang="ja-JP" dirty="0"/>
          </a:p>
          <a:p>
            <a:pPr marL="0" indent="0">
              <a:buNone/>
            </a:pPr>
            <a:r>
              <a:rPr kumimoji="1" lang="ja-JP" altLang="en-US" b="1" dirty="0">
                <a:solidFill>
                  <a:schemeClr val="accent2">
                    <a:lumMod val="75000"/>
                  </a:schemeClr>
                </a:solidFill>
              </a:rPr>
              <a:t>排泄</a:t>
            </a:r>
            <a:r>
              <a:rPr kumimoji="1" lang="en-US" altLang="ja-JP" b="1" dirty="0">
                <a:solidFill>
                  <a:schemeClr val="accent2">
                    <a:lumMod val="75000"/>
                  </a:schemeClr>
                </a:solidFill>
              </a:rPr>
              <a:t>(</a:t>
            </a:r>
            <a:r>
              <a:rPr kumimoji="1" lang="ja-JP" altLang="en-US" b="1" dirty="0">
                <a:solidFill>
                  <a:schemeClr val="accent2">
                    <a:lumMod val="75000"/>
                  </a:schemeClr>
                </a:solidFill>
              </a:rPr>
              <a:t>解毒</a:t>
            </a:r>
            <a:r>
              <a:rPr kumimoji="1" lang="en-US" altLang="ja-JP" b="1" dirty="0">
                <a:solidFill>
                  <a:schemeClr val="accent2">
                    <a:lumMod val="75000"/>
                  </a:schemeClr>
                </a:solidFill>
              </a:rPr>
              <a:t>)</a:t>
            </a:r>
            <a:r>
              <a:rPr kumimoji="1" lang="ja-JP" altLang="en-US" dirty="0"/>
              <a:t>、</a:t>
            </a:r>
            <a:r>
              <a:rPr kumimoji="1" lang="ja-JP" altLang="en-US" b="1" dirty="0">
                <a:solidFill>
                  <a:srgbClr val="F80819"/>
                </a:solidFill>
              </a:rPr>
              <a:t>吸収</a:t>
            </a:r>
            <a:r>
              <a:rPr kumimoji="1" lang="en-US" altLang="ja-JP" b="1" dirty="0">
                <a:solidFill>
                  <a:srgbClr val="F80819"/>
                </a:solidFill>
              </a:rPr>
              <a:t>(</a:t>
            </a:r>
            <a:r>
              <a:rPr kumimoji="1" lang="ja-JP" altLang="en-US" b="1" dirty="0">
                <a:solidFill>
                  <a:srgbClr val="F80819"/>
                </a:solidFill>
              </a:rPr>
              <a:t>同化</a:t>
            </a:r>
            <a:r>
              <a:rPr kumimoji="1" lang="en-US" altLang="ja-JP" b="1" dirty="0">
                <a:solidFill>
                  <a:srgbClr val="F80819"/>
                </a:solidFill>
              </a:rPr>
              <a:t>)</a:t>
            </a:r>
            <a:r>
              <a:rPr kumimoji="1" lang="ja-JP" altLang="en-US" dirty="0"/>
              <a:t>、</a:t>
            </a:r>
            <a:r>
              <a:rPr kumimoji="1" lang="ja-JP" altLang="en-US" b="1" dirty="0">
                <a:solidFill>
                  <a:srgbClr val="0066FF"/>
                </a:solidFill>
              </a:rPr>
              <a:t>免疫</a:t>
            </a:r>
            <a:r>
              <a:rPr kumimoji="1" lang="en-US" altLang="ja-JP" b="1" dirty="0">
                <a:solidFill>
                  <a:srgbClr val="0066FF"/>
                </a:solidFill>
              </a:rPr>
              <a:t>(</a:t>
            </a:r>
            <a:r>
              <a:rPr kumimoji="1" lang="ja-JP" altLang="en-US" b="1" dirty="0">
                <a:solidFill>
                  <a:srgbClr val="0066FF"/>
                </a:solidFill>
              </a:rPr>
              <a:t>適応</a:t>
            </a:r>
            <a:r>
              <a:rPr kumimoji="1" lang="en-US" altLang="ja-JP" b="1" dirty="0">
                <a:solidFill>
                  <a:srgbClr val="0066FF"/>
                </a:solidFill>
              </a:rPr>
              <a:t>)</a:t>
            </a:r>
            <a:r>
              <a:rPr kumimoji="1" lang="ja-JP" altLang="en-US" dirty="0"/>
              <a:t>、</a:t>
            </a:r>
            <a:r>
              <a:rPr kumimoji="1" lang="ja-JP" altLang="en-US" b="1" dirty="0">
                <a:solidFill>
                  <a:srgbClr val="47B4B9"/>
                </a:solidFill>
              </a:rPr>
              <a:t>生殖</a:t>
            </a:r>
            <a:r>
              <a:rPr kumimoji="1" lang="ja-JP" altLang="en-US" dirty="0"/>
              <a:t>、</a:t>
            </a:r>
            <a:r>
              <a:rPr kumimoji="1" lang="ja-JP" altLang="en-US" b="1" dirty="0">
                <a:solidFill>
                  <a:srgbClr val="00B050"/>
                </a:solidFill>
              </a:rPr>
              <a:t>成長</a:t>
            </a:r>
            <a:endParaRPr kumimoji="1" lang="en-US" altLang="ja-JP" b="1" dirty="0">
              <a:solidFill>
                <a:srgbClr val="00B050"/>
              </a:solidFill>
            </a:endParaRPr>
          </a:p>
          <a:p>
            <a:pPr marL="0" indent="0">
              <a:buNone/>
            </a:pPr>
            <a:r>
              <a:rPr lang="ja-JP" altLang="en-US" dirty="0"/>
              <a:t>の</a:t>
            </a:r>
            <a:r>
              <a:rPr lang="ja-JP" altLang="en-US" b="1" dirty="0"/>
              <a:t>５つ</a:t>
            </a:r>
            <a:r>
              <a:rPr lang="ja-JP" altLang="en-US" dirty="0"/>
              <a:t>の要素からなる。</a:t>
            </a:r>
            <a:endParaRPr kumimoji="1" lang="ja-JP" altLang="en-US" dirty="0"/>
          </a:p>
        </p:txBody>
      </p:sp>
      <p:pic>
        <p:nvPicPr>
          <p:cNvPr id="4" name="図 3">
            <a:extLst>
              <a:ext uri="{FF2B5EF4-FFF2-40B4-BE49-F238E27FC236}">
                <a16:creationId xmlns:a16="http://schemas.microsoft.com/office/drawing/2014/main" id="{A131BF59-2D47-4153-8C30-F1FF3CC8CF53}"/>
              </a:ext>
            </a:extLst>
          </p:cNvPr>
          <p:cNvPicPr>
            <a:picLocks noChangeAspect="1"/>
          </p:cNvPicPr>
          <p:nvPr/>
        </p:nvPicPr>
        <p:blipFill rotWithShape="1">
          <a:blip r:embed="rId2"/>
          <a:srcRect l="6736" r="5087"/>
          <a:stretch/>
        </p:blipFill>
        <p:spPr>
          <a:xfrm>
            <a:off x="9144001" y="3428999"/>
            <a:ext cx="2992242" cy="3376167"/>
          </a:xfrm>
          <a:prstGeom prst="rect">
            <a:avLst/>
          </a:prstGeom>
        </p:spPr>
      </p:pic>
    </p:spTree>
    <p:extLst>
      <p:ext uri="{BB962C8B-B14F-4D97-AF65-F5344CB8AC3E}">
        <p14:creationId xmlns:p14="http://schemas.microsoft.com/office/powerpoint/2010/main" val="391609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5CA2DE-48D8-4818-A17E-F8F8FC83C5CE}"/>
              </a:ext>
            </a:extLst>
          </p:cNvPr>
          <p:cNvSpPr>
            <a:spLocks noGrp="1"/>
          </p:cNvSpPr>
          <p:nvPr>
            <p:ph type="title"/>
          </p:nvPr>
        </p:nvSpPr>
        <p:spPr>
          <a:xfrm>
            <a:off x="831574" y="100081"/>
            <a:ext cx="10515600" cy="1325563"/>
          </a:xfrm>
        </p:spPr>
        <p:txBody>
          <a:bodyPr>
            <a:normAutofit/>
          </a:bodyPr>
          <a:lstStyle/>
          <a:p>
            <a:pPr algn="ctr"/>
            <a:r>
              <a:rPr kumimoji="1" lang="ja-JP" altLang="en-US" sz="6000" b="1" dirty="0"/>
              <a:t>内臓アプローチ</a:t>
            </a:r>
            <a:r>
              <a:rPr lang="ja-JP" altLang="en-US" sz="6000" b="1" dirty="0"/>
              <a:t>の４つ目的</a:t>
            </a:r>
            <a:endParaRPr kumimoji="1" lang="ja-JP" altLang="en-US" sz="6000" b="1" dirty="0"/>
          </a:p>
        </p:txBody>
      </p:sp>
      <p:sp>
        <p:nvSpPr>
          <p:cNvPr id="3" name="コンテンツ プレースホルダー 2">
            <a:extLst>
              <a:ext uri="{FF2B5EF4-FFF2-40B4-BE49-F238E27FC236}">
                <a16:creationId xmlns:a16="http://schemas.microsoft.com/office/drawing/2014/main" id="{75B12098-BBF1-42C8-B7B1-DD190A8A2A5E}"/>
              </a:ext>
            </a:extLst>
          </p:cNvPr>
          <p:cNvSpPr>
            <a:spLocks noGrp="1"/>
          </p:cNvSpPr>
          <p:nvPr>
            <p:ph idx="1"/>
          </p:nvPr>
        </p:nvSpPr>
        <p:spPr>
          <a:xfrm>
            <a:off x="609600" y="1325218"/>
            <a:ext cx="10853530" cy="5432701"/>
          </a:xfrm>
        </p:spPr>
        <p:txBody>
          <a:bodyPr>
            <a:normAutofit fontScale="92500" lnSpcReduction="10000"/>
          </a:bodyPr>
          <a:lstStyle/>
          <a:p>
            <a:pPr marL="0" indent="0">
              <a:buNone/>
            </a:pPr>
            <a:r>
              <a:rPr lang="ja-JP" altLang="en-US" sz="3200" b="1" dirty="0"/>
              <a:t>①イネイトインテリジェンスの機能を高める</a:t>
            </a:r>
            <a:br>
              <a:rPr lang="en-US" altLang="ja-JP" b="1" dirty="0"/>
            </a:br>
            <a:r>
              <a:rPr lang="en-US" altLang="ja-JP" dirty="0"/>
              <a:t>  </a:t>
            </a:r>
            <a:r>
              <a:rPr lang="ja-JP" altLang="en-US" sz="2400" b="1" dirty="0">
                <a:solidFill>
                  <a:srgbClr val="FF0000"/>
                </a:solidFill>
              </a:rPr>
              <a:t>勝手に良くなる状態</a:t>
            </a:r>
            <a:r>
              <a:rPr lang="ja-JP" altLang="en-US" sz="2400" dirty="0"/>
              <a:t>にしてあげる。</a:t>
            </a:r>
            <a:endParaRPr lang="en-US" altLang="ja-JP" sz="1200" dirty="0"/>
          </a:p>
          <a:p>
            <a:pPr marL="0" indent="0">
              <a:buNone/>
            </a:pPr>
            <a:endParaRPr lang="en-US" altLang="ja-JP" sz="1200" dirty="0"/>
          </a:p>
          <a:p>
            <a:pPr marL="0" indent="0">
              <a:buNone/>
            </a:pPr>
            <a:r>
              <a:rPr lang="ja-JP" altLang="en-US" sz="3200" b="1" dirty="0"/>
              <a:t>②体質を変える</a:t>
            </a:r>
            <a:br>
              <a:rPr lang="ja-JP" altLang="en-US" dirty="0"/>
            </a:br>
            <a:r>
              <a:rPr lang="en-US" altLang="ja-JP" dirty="0"/>
              <a:t> </a:t>
            </a:r>
            <a:r>
              <a:rPr lang="ja-JP" altLang="en-US" b="1" dirty="0">
                <a:solidFill>
                  <a:srgbClr val="FF0000"/>
                </a:solidFill>
              </a:rPr>
              <a:t>体</a:t>
            </a:r>
            <a:r>
              <a:rPr lang="ja-JP" altLang="en-US" dirty="0"/>
              <a:t>液</a:t>
            </a:r>
            <a:r>
              <a:rPr lang="en-US" altLang="ja-JP" dirty="0"/>
              <a:t>(</a:t>
            </a:r>
            <a:r>
              <a:rPr lang="ja-JP" altLang="en-US" dirty="0"/>
              <a:t>血液、脳脊髄液、リンパ液</a:t>
            </a:r>
            <a:r>
              <a:rPr lang="en-US" altLang="ja-JP" dirty="0"/>
              <a:t>)</a:t>
            </a:r>
            <a:r>
              <a:rPr lang="ja-JP" altLang="en-US" dirty="0"/>
              <a:t>の</a:t>
            </a:r>
            <a:r>
              <a:rPr lang="ja-JP" altLang="en-US" b="1" dirty="0">
                <a:solidFill>
                  <a:srgbClr val="FF0000"/>
                </a:solidFill>
              </a:rPr>
              <a:t>質</a:t>
            </a:r>
            <a:r>
              <a:rPr lang="en-US" altLang="ja-JP" dirty="0"/>
              <a:t>(</a:t>
            </a:r>
            <a:r>
              <a:rPr lang="ja-JP" altLang="en-US" dirty="0"/>
              <a:t>栄養、ホルモン、毒素など</a:t>
            </a:r>
            <a:r>
              <a:rPr lang="en-US" altLang="ja-JP" dirty="0"/>
              <a:t>)</a:t>
            </a:r>
            <a:r>
              <a:rPr lang="ja-JP" altLang="en-US" dirty="0"/>
              <a:t>を変えてあげる 。通常</a:t>
            </a:r>
            <a:r>
              <a:rPr lang="en-US" altLang="ja-JP" dirty="0"/>
              <a:t>3</a:t>
            </a:r>
            <a:r>
              <a:rPr lang="ja-JP" altLang="en-US" dirty="0"/>
              <a:t>ヶ月かかることを覚えておく。</a:t>
            </a:r>
            <a:endParaRPr lang="en-US" altLang="ja-JP" dirty="0"/>
          </a:p>
          <a:p>
            <a:pPr marL="0" indent="0">
              <a:buNone/>
            </a:pPr>
            <a:endParaRPr lang="en-US" altLang="ja-JP" sz="900" dirty="0"/>
          </a:p>
          <a:p>
            <a:pPr marL="0" indent="0">
              <a:buNone/>
            </a:pPr>
            <a:r>
              <a:rPr lang="en-US" altLang="ja-JP" sz="3200" b="1" dirty="0"/>
              <a:t>③</a:t>
            </a:r>
            <a:r>
              <a:rPr lang="ja-JP" altLang="en-US" sz="3200" b="1" dirty="0"/>
              <a:t>内臓システムの正常化</a:t>
            </a:r>
            <a:endParaRPr lang="en-US" altLang="ja-JP" sz="3200" b="1" dirty="0"/>
          </a:p>
          <a:p>
            <a:pPr marL="0" indent="0">
              <a:buNone/>
            </a:pPr>
            <a:r>
              <a:rPr lang="ja-JP" altLang="en-US" dirty="0"/>
              <a:t> 排泄</a:t>
            </a:r>
            <a:r>
              <a:rPr lang="en-US" altLang="ja-JP" dirty="0"/>
              <a:t>(</a:t>
            </a:r>
            <a:r>
              <a:rPr lang="ja-JP" altLang="en-US" dirty="0"/>
              <a:t>解毒</a:t>
            </a:r>
            <a:r>
              <a:rPr lang="en-US" altLang="ja-JP" dirty="0"/>
              <a:t>)</a:t>
            </a:r>
            <a:r>
              <a:rPr lang="ja-JP" altLang="en-US" dirty="0"/>
              <a:t>、消化、吸収、免疫、循環、代謝、生殖、ホルモンの </a:t>
            </a:r>
            <a:r>
              <a:rPr lang="ja-JP" altLang="en-US" b="1" dirty="0">
                <a:solidFill>
                  <a:srgbClr val="FF0000"/>
                </a:solidFill>
              </a:rPr>
              <a:t>８つ</a:t>
            </a:r>
            <a:r>
              <a:rPr lang="ja-JP" altLang="en-US" dirty="0"/>
              <a:t>のシステム・機能が内臓それぞれにある。</a:t>
            </a:r>
            <a:endParaRPr lang="en-US" altLang="ja-JP" dirty="0"/>
          </a:p>
          <a:p>
            <a:pPr marL="0" indent="0">
              <a:buNone/>
            </a:pPr>
            <a:endParaRPr lang="en-US" altLang="ja-JP" dirty="0"/>
          </a:p>
          <a:p>
            <a:pPr marL="0" indent="0">
              <a:buNone/>
            </a:pPr>
            <a:r>
              <a:rPr lang="ja-JP" altLang="en-US" b="1" dirty="0"/>
              <a:t>④筋骨格への悪影響を取り除く</a:t>
            </a:r>
            <a:endParaRPr lang="en-US" altLang="ja-JP" b="1" dirty="0"/>
          </a:p>
          <a:p>
            <a:pPr marL="0" indent="0">
              <a:buNone/>
            </a:pPr>
            <a:r>
              <a:rPr lang="ja-JP" altLang="en-US" dirty="0"/>
              <a:t>内臓は膜や靭帯で筋肉や骨と連結する。内臓の歪みが身体の歪みに。</a:t>
            </a:r>
            <a:endParaRPr lang="en-US" altLang="ja-JP" dirty="0"/>
          </a:p>
          <a:p>
            <a:pPr marL="0" indent="0">
              <a:buNone/>
            </a:pPr>
            <a:endParaRPr kumimoji="1" lang="ja-JP" altLang="en-US" dirty="0"/>
          </a:p>
        </p:txBody>
      </p:sp>
    </p:spTree>
    <p:extLst>
      <p:ext uri="{BB962C8B-B14F-4D97-AF65-F5344CB8AC3E}">
        <p14:creationId xmlns:p14="http://schemas.microsoft.com/office/powerpoint/2010/main" val="315196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53807-6AAE-4F8E-A894-12259ACA6863}"/>
              </a:ext>
            </a:extLst>
          </p:cNvPr>
          <p:cNvSpPr>
            <a:spLocks noGrp="1"/>
          </p:cNvSpPr>
          <p:nvPr>
            <p:ph type="title"/>
          </p:nvPr>
        </p:nvSpPr>
        <p:spPr/>
        <p:txBody>
          <a:bodyPr>
            <a:normAutofit/>
          </a:bodyPr>
          <a:lstStyle/>
          <a:p>
            <a:pPr algn="ctr"/>
            <a:r>
              <a:rPr kumimoji="1" lang="ja-JP" altLang="en-US" sz="6000" b="1" dirty="0"/>
              <a:t>内臓アプローチの注意点</a:t>
            </a:r>
          </a:p>
        </p:txBody>
      </p:sp>
      <p:sp>
        <p:nvSpPr>
          <p:cNvPr id="3" name="コンテンツ プレースホルダー 2">
            <a:extLst>
              <a:ext uri="{FF2B5EF4-FFF2-40B4-BE49-F238E27FC236}">
                <a16:creationId xmlns:a16="http://schemas.microsoft.com/office/drawing/2014/main" id="{7F44F753-BE5F-4CDB-A3B4-FF93D83562C2}"/>
              </a:ext>
            </a:extLst>
          </p:cNvPr>
          <p:cNvSpPr>
            <a:spLocks noGrp="1"/>
          </p:cNvSpPr>
          <p:nvPr>
            <p:ph idx="1"/>
          </p:nvPr>
        </p:nvSpPr>
        <p:spPr>
          <a:xfrm>
            <a:off x="334617" y="1587086"/>
            <a:ext cx="10515600" cy="4351338"/>
          </a:xfrm>
        </p:spPr>
        <p:txBody>
          <a:bodyPr/>
          <a:lstStyle/>
          <a:p>
            <a:pPr marL="0" indent="0">
              <a:buNone/>
            </a:pPr>
            <a:r>
              <a:rPr kumimoji="1" lang="en-US" altLang="ja-JP" b="1" dirty="0"/>
              <a:t>【</a:t>
            </a:r>
            <a:r>
              <a:rPr lang="ja-JP" altLang="en-US" b="1" dirty="0"/>
              <a:t>好転反応への配慮</a:t>
            </a:r>
            <a:r>
              <a:rPr kumimoji="1" lang="en-US" altLang="ja-JP" b="1" dirty="0"/>
              <a:t>】</a:t>
            </a:r>
            <a:endParaRPr lang="en-US" altLang="ja-JP" b="1" dirty="0"/>
          </a:p>
          <a:p>
            <a:pPr marL="0" indent="0">
              <a:buNone/>
            </a:pPr>
            <a:r>
              <a:rPr lang="ja-JP" altLang="en-US" sz="2500" dirty="0"/>
              <a:t>好転反応とは</a:t>
            </a:r>
            <a:r>
              <a:rPr lang="ja-JP" altLang="en-US" sz="2500" dirty="0">
                <a:solidFill>
                  <a:srgbClr val="FF0000"/>
                </a:solidFill>
              </a:rPr>
              <a:t>治療の過程で一時的に起こる身体変化</a:t>
            </a:r>
            <a:r>
              <a:rPr lang="ja-JP" altLang="en-US" sz="2500" dirty="0"/>
              <a:t>のこと。</a:t>
            </a:r>
            <a:endParaRPr lang="en-US" altLang="ja-JP" sz="2500" dirty="0"/>
          </a:p>
          <a:p>
            <a:pPr marL="0" indent="0">
              <a:buNone/>
            </a:pPr>
            <a:r>
              <a:rPr lang="ja-JP" altLang="en-US" sz="2500" dirty="0"/>
              <a:t>頭痛やめまい、倦怠感など症状は様々。</a:t>
            </a:r>
            <a:endParaRPr lang="en-US" altLang="ja-JP" sz="2500" dirty="0"/>
          </a:p>
          <a:p>
            <a:pPr marL="0" indent="0">
              <a:buNone/>
            </a:pPr>
            <a:r>
              <a:rPr lang="ja-JP" altLang="en-US" sz="2500" dirty="0"/>
              <a:t>元の症状が一過的にぶり返したかのように見える場合もある。</a:t>
            </a:r>
            <a:endParaRPr lang="en-US" altLang="ja-JP" sz="2500" dirty="0"/>
          </a:p>
          <a:p>
            <a:pPr marL="0" indent="0">
              <a:buNone/>
            </a:pPr>
            <a:r>
              <a:rPr lang="ja-JP" altLang="en-US" sz="2500" dirty="0"/>
              <a:t>溜まっていた老廃物が血液中に流れること等が要因として考えられる</a:t>
            </a:r>
            <a:r>
              <a:rPr lang="ja-JP" altLang="en-US" sz="2400" dirty="0"/>
              <a:t>。</a:t>
            </a:r>
            <a:endParaRPr lang="en-US" altLang="ja-JP" sz="2400" dirty="0"/>
          </a:p>
          <a:p>
            <a:pPr marL="0" indent="0">
              <a:buNone/>
            </a:pPr>
            <a:endParaRPr lang="en-US" altLang="ja-JP" sz="2400" dirty="0"/>
          </a:p>
          <a:p>
            <a:r>
              <a:rPr lang="ja-JP" altLang="en-US" b="1" dirty="0"/>
              <a:t>お客様への事前説明が必要！</a:t>
            </a:r>
            <a:endParaRPr lang="en-US" altLang="ja-JP" b="1" dirty="0"/>
          </a:p>
          <a:p>
            <a:endParaRPr lang="en-US" altLang="ja-JP" sz="2400" dirty="0"/>
          </a:p>
          <a:p>
            <a:r>
              <a:rPr lang="ja-JP" altLang="en-US" sz="2400" dirty="0"/>
              <a:t>「良くなっている証拠」とポジティブに捉えるセラピストも多いが</a:t>
            </a:r>
            <a:r>
              <a:rPr lang="en-US" altLang="ja-JP" sz="2400" dirty="0"/>
              <a:t>…</a:t>
            </a:r>
          </a:p>
          <a:p>
            <a:pPr marL="0" indent="0">
              <a:buNone/>
            </a:pPr>
            <a:endParaRPr kumimoji="1" lang="ja-JP" altLang="en-US" dirty="0"/>
          </a:p>
        </p:txBody>
      </p:sp>
      <p:pic>
        <p:nvPicPr>
          <p:cNvPr id="5" name="図 4">
            <a:extLst>
              <a:ext uri="{FF2B5EF4-FFF2-40B4-BE49-F238E27FC236}">
                <a16:creationId xmlns:a16="http://schemas.microsoft.com/office/drawing/2014/main" id="{7AA036FA-D2F2-4E31-B564-A8986D7E4883}"/>
              </a:ext>
            </a:extLst>
          </p:cNvPr>
          <p:cNvPicPr>
            <a:picLocks noChangeAspect="1"/>
          </p:cNvPicPr>
          <p:nvPr/>
        </p:nvPicPr>
        <p:blipFill>
          <a:blip r:embed="rId2"/>
          <a:stretch>
            <a:fillRect/>
          </a:stretch>
        </p:blipFill>
        <p:spPr>
          <a:xfrm>
            <a:off x="9423850" y="1690688"/>
            <a:ext cx="2433533" cy="1622355"/>
          </a:xfrm>
          <a:prstGeom prst="rect">
            <a:avLst/>
          </a:prstGeom>
        </p:spPr>
      </p:pic>
    </p:spTree>
    <p:extLst>
      <p:ext uri="{BB962C8B-B14F-4D97-AF65-F5344CB8AC3E}">
        <p14:creationId xmlns:p14="http://schemas.microsoft.com/office/powerpoint/2010/main" val="325290811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1199</Words>
  <Application>Microsoft Office PowerPoint</Application>
  <PresentationFormat>ワイド画面</PresentationFormat>
  <Paragraphs>246</Paragraphs>
  <Slides>39</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39</vt:i4>
      </vt:variant>
    </vt:vector>
  </HeadingPairs>
  <TitlesOfParts>
    <vt:vector size="43" baseType="lpstr">
      <vt:lpstr>游ゴシック</vt:lpstr>
      <vt:lpstr>游ゴシック Light</vt:lpstr>
      <vt:lpstr>Arial</vt:lpstr>
      <vt:lpstr>Office テーマ</vt:lpstr>
      <vt:lpstr>TOTAL CARE アプローチ協会 プレミアムコース 内臓アプローチ編</vt:lpstr>
      <vt:lpstr>TOTAL CARE アプローチ協会 理念</vt:lpstr>
      <vt:lpstr>自己紹介</vt:lpstr>
      <vt:lpstr>事務連絡</vt:lpstr>
      <vt:lpstr>今日のセミナーの内容・ゴール</vt:lpstr>
      <vt:lpstr>内臓アプローチができると・・・？</vt:lpstr>
      <vt:lpstr>内臓アプローチを学ぶ前の予備知識</vt:lpstr>
      <vt:lpstr>内臓アプローチの４つ目的</vt:lpstr>
      <vt:lpstr>内臓アプローチの注意点</vt:lpstr>
      <vt:lpstr>内臓の役割一覧</vt:lpstr>
      <vt:lpstr>内臓アプローチの基本コンセプト</vt:lpstr>
      <vt:lpstr>内臓アプローチをマスターするまでの最短ルート</vt:lpstr>
      <vt:lpstr>お勧めの学習アプリ</vt:lpstr>
      <vt:lpstr>内臓アプローチを練習する時の流れ</vt:lpstr>
      <vt:lpstr>肝臓アプローチ　前提知識</vt:lpstr>
      <vt:lpstr>肝臓アプローチ　実技</vt:lpstr>
      <vt:lpstr>胆嚢アプローチ　事前知識</vt:lpstr>
      <vt:lpstr>胆嚢アプローチ　実技</vt:lpstr>
      <vt:lpstr>十二指腸アプローチ　事前知識</vt:lpstr>
      <vt:lpstr>十二指腸テクニック　実技</vt:lpstr>
      <vt:lpstr>小腸テクニック　事前知識</vt:lpstr>
      <vt:lpstr>小腸テクニック　実技</vt:lpstr>
      <vt:lpstr>大腸テクニック　事前知識</vt:lpstr>
      <vt:lpstr>大腸テクニック　実技</vt:lpstr>
      <vt:lpstr>胃のテクニック　事前知識</vt:lpstr>
      <vt:lpstr>胃のテクニック　実技</vt:lpstr>
      <vt:lpstr>脾臓テクニック　事前知識</vt:lpstr>
      <vt:lpstr>脾臓テクニック　実技</vt:lpstr>
      <vt:lpstr>腎臓テクニック　事前知識</vt:lpstr>
      <vt:lpstr>腎臓テクニック　実技</vt:lpstr>
      <vt:lpstr>膵臓テクニック　事前知識</vt:lpstr>
      <vt:lpstr>膵臓テクニック　実技</vt:lpstr>
      <vt:lpstr>心臓テクニック　事前知識</vt:lpstr>
      <vt:lpstr>心臓テクニック　実技</vt:lpstr>
      <vt:lpstr>肺のテクニック　事前知識</vt:lpstr>
      <vt:lpstr>肺のテクニック　実技</vt:lpstr>
      <vt:lpstr>子宮テクニック　事前知識</vt:lpstr>
      <vt:lpstr>子宮テクニック　実技</vt:lpstr>
      <vt:lpstr>本日はご参加頂き誠にありがとうございました。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純一 北爪</dc:creator>
  <cp:lastModifiedBy>純一 北爪</cp:lastModifiedBy>
  <cp:revision>40</cp:revision>
  <dcterms:created xsi:type="dcterms:W3CDTF">2019-05-08T09:17:47Z</dcterms:created>
  <dcterms:modified xsi:type="dcterms:W3CDTF">2019-07-12T13:24:41Z</dcterms:modified>
</cp:coreProperties>
</file>